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384" r:id="rId10"/>
    <p:sldId id="360" r:id="rId11"/>
    <p:sldId id="385" r:id="rId12"/>
    <p:sldId id="386" r:id="rId13"/>
    <p:sldId id="387" r:id="rId14"/>
    <p:sldId id="389" r:id="rId15"/>
    <p:sldId id="388" r:id="rId16"/>
    <p:sldId id="390" r:id="rId17"/>
    <p:sldId id="392" r:id="rId18"/>
    <p:sldId id="393" r:id="rId19"/>
    <p:sldId id="394" r:id="rId20"/>
    <p:sldId id="395" r:id="rId21"/>
    <p:sldId id="396" r:id="rId22"/>
    <p:sldId id="397" r:id="rId23"/>
    <p:sldId id="399" r:id="rId24"/>
    <p:sldId id="400" r:id="rId25"/>
    <p:sldId id="401" r:id="rId26"/>
    <p:sldId id="398" r:id="rId27"/>
    <p:sldId id="391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FCC66"/>
    <a:srgbClr val="0000FF"/>
    <a:srgbClr val="00CC00"/>
    <a:srgbClr val="CC3300"/>
    <a:srgbClr val="4F81BD"/>
    <a:srgbClr val="00FF00"/>
    <a:srgbClr val="F5F5F5"/>
    <a:srgbClr val="984807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143" d="100"/>
          <a:sy n="143" d="100"/>
        </p:scale>
        <p:origin x="12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FF66A-1574-4C93-B4E9-C0BDC8E5D8B4}" type="datetimeFigureOut">
              <a:rPr lang="en-US" smtClean="0"/>
              <a:pPr/>
              <a:t>08-May-22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72AEA-9035-4A4F-876A-980EDD673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35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52FD-8BD8-41C6-B89C-61D3260C7E0B}" type="datetime1">
              <a:rPr lang="en-US" smtClean="0"/>
              <a:pPr/>
              <a:t>08-May-22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4983-62DF-44C1-88F4-A727E2DC619A}" type="datetime1">
              <a:rPr lang="en-US" smtClean="0"/>
              <a:pPr/>
              <a:t>08-May-22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2FDC-4AB3-4462-A9DB-9F44016EE56B}" type="datetime1">
              <a:rPr lang="en-US" smtClean="0"/>
              <a:pPr/>
              <a:t>08-May-22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9FC8-5E63-4351-9A7B-D847C1786045}" type="datetime1">
              <a:rPr lang="en-US" smtClean="0"/>
              <a:pPr/>
              <a:t>08-May-22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71472" y="1071546"/>
            <a:ext cx="335758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D65B-6DF0-42F0-9634-C9F20369AFBE}" type="datetime1">
              <a:rPr lang="en-US" smtClean="0"/>
              <a:pPr/>
              <a:t>08-May-22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B502-283D-453F-B024-86AA3B7A1555}" type="datetime1">
              <a:rPr lang="en-US" smtClean="0"/>
              <a:pPr/>
              <a:t>08-May-22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EC6D-A35B-471F-92B8-CD78DD3E2533}" type="datetime1">
              <a:rPr lang="en-US" smtClean="0"/>
              <a:pPr/>
              <a:t>08-May-22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D8D0-33A3-44AA-8DBF-547A4F84404C}" type="datetime1">
              <a:rPr lang="en-US" smtClean="0"/>
              <a:pPr/>
              <a:t>08-May-22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790C-D101-45AE-A957-F471E23E0B97}" type="datetime1">
              <a:rPr lang="en-US" smtClean="0"/>
              <a:pPr/>
              <a:t>08-May-22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1A1F-5DFD-4AC9-952A-D3DD0C389AC7}" type="datetime1">
              <a:rPr lang="en-US" smtClean="0"/>
              <a:pPr/>
              <a:t>08-May-22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F897-E4A5-491A-A693-5D93010B0B2E}" type="datetime1">
              <a:rPr lang="en-US" smtClean="0"/>
              <a:pPr/>
              <a:t>08-May-22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20000">
              <a:srgbClr val="F5F5F5"/>
            </a:gs>
            <a:gs pos="80000">
              <a:srgbClr val="F5F5F5"/>
            </a:gs>
            <a:gs pos="100000">
              <a:schemeClr val="bg1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E9F06-BEB9-4F96-831D-6145543E1D40}" type="datetime1">
              <a:rPr lang="en-US" smtClean="0"/>
              <a:pPr/>
              <a:t>08-May-22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C:\Users\User\AppData\Local\Microsoft\Windows\INetCache\IE\R3T6GX03\tape-8677_640[1].png"/>
          <p:cNvPicPr>
            <a:picLocks noChangeAspect="1" noChangeArrowheads="1"/>
          </p:cNvPicPr>
          <p:nvPr/>
        </p:nvPicPr>
        <p:blipFill rotWithShape="1">
          <a:blip r:embed="rId2" cstate="print"/>
          <a:srcRect l="45455"/>
          <a:stretch/>
        </p:blipFill>
        <p:spPr bwMode="auto">
          <a:xfrm>
            <a:off x="7380312" y="-466831"/>
            <a:ext cx="1343848" cy="24637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992888" cy="147002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Streaming Algorithms for Cardinality Constrained Submodular Maximization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573016"/>
            <a:ext cx="7560840" cy="864096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Moran Feldman</a:t>
            </a:r>
          </a:p>
          <a:p>
            <a:r>
              <a:rPr lang="en-US" sz="3100" dirty="0">
                <a:solidFill>
                  <a:schemeClr val="tx1"/>
                </a:solidFill>
              </a:rPr>
              <a:t>University of Haifa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7544" y="4453369"/>
            <a:ext cx="813690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984807"/>
                </a:solidFill>
              </a:rPr>
              <a:t>Based on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The One-way Communication Complexity of Submodular Maximization with Applications to Streaming and Robustness.</a:t>
            </a:r>
          </a:p>
          <a:p>
            <a:pPr indent="512763">
              <a:spcAft>
                <a:spcPts val="600"/>
              </a:spcAft>
            </a:pPr>
            <a:r>
              <a:rPr lang="en-US" dirty="0"/>
              <a:t> Feldman, Norouzi-Fard, Svensson and Zenklusen. STOC 2020.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Optimal Streaming Algorithms for Submodular Maximization with Cardinality Constraints.</a:t>
            </a:r>
          </a:p>
          <a:p>
            <a:pPr indent="576263">
              <a:spcAft>
                <a:spcPts val="600"/>
              </a:spcAft>
            </a:pPr>
            <a:r>
              <a:rPr lang="en-US" dirty="0" err="1"/>
              <a:t>Alaluf</a:t>
            </a:r>
            <a:r>
              <a:rPr lang="en-US" dirty="0"/>
              <a:t>, </a:t>
            </a:r>
            <a:r>
              <a:rPr lang="en-US" dirty="0" err="1"/>
              <a:t>Ene</a:t>
            </a:r>
            <a:r>
              <a:rPr lang="en-US" dirty="0"/>
              <a:t>, Feldman, Nguyen and Suh. ICALP 2020.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2155E82-330D-484D-A014-9A8ECB13A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23337"/>
            <a:ext cx="2376264" cy="1462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47B41C-FC9E-416F-B63D-175375F5F9A6}"/>
              </a:ext>
            </a:extLst>
          </p:cNvPr>
          <p:cNvSpPr/>
          <p:nvPr/>
        </p:nvSpPr>
        <p:spPr>
          <a:xfrm>
            <a:off x="683568" y="4135052"/>
            <a:ext cx="8003232" cy="23182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0790"/>
            <a:ext cx="8229600" cy="715962"/>
          </a:xfrm>
        </p:spPr>
        <p:txBody>
          <a:bodyPr>
            <a:noAutofit/>
          </a:bodyPr>
          <a:lstStyle/>
          <a:p>
            <a:pPr>
              <a:spcAft>
                <a:spcPct val="30000"/>
              </a:spcAft>
              <a:buFontTx/>
              <a:buNone/>
            </a:pPr>
            <a:r>
              <a:rPr lang="en-US" dirty="0"/>
              <a:t>Example 2: Unbalanced Cut</a:t>
            </a:r>
            <a:endParaRPr lang="en-US" alt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3048000" y="4435976"/>
            <a:ext cx="3097494" cy="1873344"/>
            <a:chOff x="3048000" y="4578612"/>
            <a:chExt cx="3097494" cy="1873344"/>
          </a:xfrm>
        </p:grpSpPr>
        <p:sp>
          <p:nvSpPr>
            <p:cNvPr id="2" name="Oval 1"/>
            <p:cNvSpPr/>
            <p:nvPr/>
          </p:nvSpPr>
          <p:spPr>
            <a:xfrm>
              <a:off x="3048000" y="4627778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cxnSp>
          <p:nvCxnSpPr>
            <p:cNvPr id="4" name="Straight Arrow Connector 3"/>
            <p:cNvCxnSpPr>
              <a:stCxn id="2" idx="5"/>
              <a:endCxn id="9" idx="1"/>
            </p:cNvCxnSpPr>
            <p:nvPr/>
          </p:nvCxnSpPr>
          <p:spPr bwMode="auto">
            <a:xfrm>
              <a:off x="3243122" y="4822900"/>
              <a:ext cx="981356" cy="67655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" name="Oval 8"/>
            <p:cNvSpPr/>
            <p:nvPr/>
          </p:nvSpPr>
          <p:spPr>
            <a:xfrm>
              <a:off x="4191000" y="5465978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081478" y="5460002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cxnSp>
          <p:nvCxnSpPr>
            <p:cNvPr id="18" name="Straight Arrow Connector 17"/>
            <p:cNvCxnSpPr>
              <a:stCxn id="17" idx="5"/>
              <a:endCxn id="19" idx="1"/>
            </p:cNvCxnSpPr>
            <p:nvPr/>
          </p:nvCxnSpPr>
          <p:spPr bwMode="auto">
            <a:xfrm>
              <a:off x="3276600" y="5655124"/>
              <a:ext cx="867056" cy="6017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Oval 18"/>
            <p:cNvSpPr/>
            <p:nvPr/>
          </p:nvSpPr>
          <p:spPr>
            <a:xfrm>
              <a:off x="4110178" y="6223356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cxnSp>
          <p:nvCxnSpPr>
            <p:cNvPr id="20" name="Straight Arrow Connector 19"/>
            <p:cNvCxnSpPr>
              <a:stCxn id="2" idx="4"/>
              <a:endCxn id="17" idx="0"/>
            </p:cNvCxnSpPr>
            <p:nvPr/>
          </p:nvCxnSpPr>
          <p:spPr bwMode="auto">
            <a:xfrm>
              <a:off x="3162300" y="4856378"/>
              <a:ext cx="33478" cy="60362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Straight Arrow Connector 23"/>
            <p:cNvCxnSpPr>
              <a:stCxn id="9" idx="7"/>
              <a:endCxn id="28" idx="4"/>
            </p:cNvCxnSpPr>
            <p:nvPr/>
          </p:nvCxnSpPr>
          <p:spPr bwMode="auto">
            <a:xfrm flipV="1">
              <a:off x="4386122" y="4807212"/>
              <a:ext cx="604978" cy="69224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8" name="Oval 27"/>
            <p:cNvSpPr/>
            <p:nvPr/>
          </p:nvSpPr>
          <p:spPr>
            <a:xfrm>
              <a:off x="4876800" y="4578612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cxnSp>
          <p:nvCxnSpPr>
            <p:cNvPr id="32" name="Straight Arrow Connector 31"/>
            <p:cNvCxnSpPr>
              <a:stCxn id="28" idx="2"/>
              <a:endCxn id="2" idx="6"/>
            </p:cNvCxnSpPr>
            <p:nvPr/>
          </p:nvCxnSpPr>
          <p:spPr bwMode="auto">
            <a:xfrm flipH="1">
              <a:off x="3276600" y="4692912"/>
              <a:ext cx="1600200" cy="4916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Straight Arrow Connector 35"/>
            <p:cNvCxnSpPr>
              <a:stCxn id="9" idx="5"/>
              <a:endCxn id="50" idx="2"/>
            </p:cNvCxnSpPr>
            <p:nvPr/>
          </p:nvCxnSpPr>
          <p:spPr bwMode="auto">
            <a:xfrm>
              <a:off x="4386122" y="5661100"/>
              <a:ext cx="1530772" cy="66086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37" name="Oval 36"/>
            <p:cNvSpPr/>
            <p:nvPr/>
          </p:nvSpPr>
          <p:spPr>
            <a:xfrm>
              <a:off x="5774485" y="5450290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cxnSp>
          <p:nvCxnSpPr>
            <p:cNvPr id="42" name="Straight Arrow Connector 41"/>
            <p:cNvCxnSpPr>
              <a:endCxn id="37" idx="2"/>
            </p:cNvCxnSpPr>
            <p:nvPr/>
          </p:nvCxnSpPr>
          <p:spPr bwMode="auto">
            <a:xfrm flipV="1">
              <a:off x="4421094" y="5564590"/>
              <a:ext cx="1353391" cy="800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5" name="Straight Arrow Connector 44"/>
            <p:cNvCxnSpPr>
              <a:stCxn id="37" idx="1"/>
              <a:endCxn id="28" idx="6"/>
            </p:cNvCxnSpPr>
            <p:nvPr/>
          </p:nvCxnSpPr>
          <p:spPr bwMode="auto">
            <a:xfrm flipH="1" flipV="1">
              <a:off x="5105400" y="4692912"/>
              <a:ext cx="702563" cy="79085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0" name="Oval 49"/>
            <p:cNvSpPr/>
            <p:nvPr/>
          </p:nvSpPr>
          <p:spPr>
            <a:xfrm>
              <a:off x="5916894" y="6207668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cxnSp>
          <p:nvCxnSpPr>
            <p:cNvPr id="52" name="Straight Arrow Connector 51"/>
            <p:cNvCxnSpPr>
              <a:stCxn id="50" idx="3"/>
              <a:endCxn id="19" idx="6"/>
            </p:cNvCxnSpPr>
            <p:nvPr/>
          </p:nvCxnSpPr>
          <p:spPr bwMode="auto">
            <a:xfrm flipH="1" flipV="1">
              <a:off x="4338778" y="6337656"/>
              <a:ext cx="1611594" cy="651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9" name="Straight Arrow Connector 58"/>
            <p:cNvCxnSpPr>
              <a:stCxn id="19" idx="0"/>
              <a:endCxn id="9" idx="4"/>
            </p:cNvCxnSpPr>
            <p:nvPr/>
          </p:nvCxnSpPr>
          <p:spPr bwMode="auto">
            <a:xfrm flipV="1">
              <a:off x="4224478" y="5694578"/>
              <a:ext cx="80822" cy="52877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0" name="Straight Arrow Connector 59"/>
            <p:cNvCxnSpPr>
              <a:stCxn id="50" idx="0"/>
              <a:endCxn id="37" idx="4"/>
            </p:cNvCxnSpPr>
            <p:nvPr/>
          </p:nvCxnSpPr>
          <p:spPr bwMode="auto">
            <a:xfrm flipH="1" flipV="1">
              <a:off x="5888785" y="5678890"/>
              <a:ext cx="142409" cy="52877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3" name="Rounded Rectangle 22"/>
          <p:cNvSpPr/>
          <p:nvPr/>
        </p:nvSpPr>
        <p:spPr bwMode="auto">
          <a:xfrm>
            <a:off x="611560" y="1412776"/>
            <a:ext cx="8077200" cy="251146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3363" indent="-233363"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400" dirty="0"/>
              <a:t>A directed graph </a:t>
            </a:r>
            <a:r>
              <a:rPr lang="en-US" sz="2400" i="1" dirty="0"/>
              <a:t>G</a:t>
            </a:r>
            <a:r>
              <a:rPr lang="en-US" sz="2400" dirty="0"/>
              <a:t> = (</a:t>
            </a:r>
            <a:r>
              <a:rPr lang="en-US" sz="2400" i="1" dirty="0"/>
              <a:t>V, E</a:t>
            </a:r>
            <a:r>
              <a:rPr lang="en-US" sz="2400" dirty="0"/>
              <a:t>) with capacities </a:t>
            </a:r>
            <a:r>
              <a:rPr lang="en-US" sz="2400" i="1" dirty="0" err="1"/>
              <a:t>c</a:t>
            </a:r>
            <a:r>
              <a:rPr lang="en-US" sz="2400" i="1" baseline="-25000" dirty="0" err="1"/>
              <a:t>e</a:t>
            </a:r>
            <a:r>
              <a:rPr lang="en-US" sz="2400" dirty="0"/>
              <a:t> </a:t>
            </a:r>
            <a:r>
              <a:rPr lang="en-US" sz="2400" dirty="0">
                <a:sym typeface="Symbol"/>
              </a:rPr>
              <a:t> 0 on the arcs.</a:t>
            </a:r>
          </a:p>
          <a:p>
            <a:pPr marL="233363" indent="-233363"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400" dirty="0">
                <a:sym typeface="Symbol"/>
              </a:rPr>
              <a:t>Problem: find a set </a:t>
            </a:r>
            <a:r>
              <a:rPr lang="en-US" sz="2400" i="1" dirty="0">
                <a:sym typeface="Symbol"/>
              </a:rPr>
              <a:t>S</a:t>
            </a:r>
            <a:r>
              <a:rPr lang="en-US" sz="2400" dirty="0">
                <a:sym typeface="Symbol"/>
              </a:rPr>
              <a:t> of size at most </a:t>
            </a:r>
            <a:r>
              <a:rPr lang="en-US" sz="2400" i="1" dirty="0">
                <a:sym typeface="Symbol"/>
              </a:rPr>
              <a:t>k</a:t>
            </a:r>
            <a:r>
              <a:rPr lang="en-US" sz="2400" dirty="0">
                <a:sym typeface="Symbol"/>
              </a:rPr>
              <a:t> defining a maximum capacity cut.</a:t>
            </a:r>
          </a:p>
          <a:p>
            <a:pPr marL="233363" indent="-233363"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400" dirty="0">
                <a:sym typeface="Symbol"/>
              </a:rPr>
              <a:t>Formally, For every </a:t>
            </a:r>
            <a:r>
              <a:rPr lang="en-US" sz="2400" i="1" dirty="0">
                <a:sym typeface="Symbol"/>
              </a:rPr>
              <a:t>S</a:t>
            </a:r>
            <a:r>
              <a:rPr lang="en-US" sz="2400" dirty="0">
                <a:sym typeface="Symbol"/>
              </a:rPr>
              <a:t>  </a:t>
            </a:r>
            <a:r>
              <a:rPr lang="en-US" sz="2400" i="1" dirty="0">
                <a:sym typeface="Symbol"/>
              </a:rPr>
              <a:t>V</a:t>
            </a:r>
            <a:r>
              <a:rPr lang="en-US" sz="2400" dirty="0">
                <a:sym typeface="Symbol"/>
              </a:rPr>
              <a:t>: 			</a:t>
            </a:r>
          </a:p>
          <a:p>
            <a:pPr marL="233363" indent="-233363"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400" dirty="0">
                <a:sym typeface="Symbol"/>
              </a:rPr>
              <a:t>Observation: </a:t>
            </a:r>
            <a:r>
              <a:rPr lang="en-US" sz="2400" i="1" dirty="0">
                <a:sym typeface="Symbol"/>
              </a:rPr>
              <a:t>f</a:t>
            </a:r>
            <a:r>
              <a:rPr lang="en-US" sz="2400" dirty="0">
                <a:sym typeface="Symbol"/>
              </a:rPr>
              <a:t>(</a:t>
            </a:r>
            <a:r>
              <a:rPr lang="en-US" sz="2400" i="1" dirty="0">
                <a:sym typeface="Symbol"/>
              </a:rPr>
              <a:t>S</a:t>
            </a:r>
            <a:r>
              <a:rPr lang="en-US" sz="2400" dirty="0">
                <a:sym typeface="Symbol"/>
              </a:rPr>
              <a:t>) is a non-negative </a:t>
            </a:r>
            <a:r>
              <a:rPr lang="en-US" sz="2400" dirty="0" err="1">
                <a:sym typeface="Symbol"/>
              </a:rPr>
              <a:t>submodular</a:t>
            </a:r>
            <a:r>
              <a:rPr lang="en-US" sz="2400" dirty="0">
                <a:sym typeface="Symbol"/>
              </a:rPr>
              <a:t> function.</a:t>
            </a:r>
            <a:endParaRPr lang="en-US" sz="2400" dirty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120328"/>
              </p:ext>
            </p:extLst>
          </p:nvPr>
        </p:nvGraphicFramePr>
        <p:xfrm>
          <a:off x="4305300" y="2870291"/>
          <a:ext cx="2291163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3" imgW="1269720" imgH="279360" progId="Equation.3">
                  <p:embed/>
                </p:oleObj>
              </mc:Choice>
              <mc:Fallback>
                <p:oleObj name="Equation" r:id="rId3" imgW="1269720" imgH="279360" progId="Equation.3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2870291"/>
                        <a:ext cx="2291163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6248" y="6356350"/>
            <a:ext cx="2133600" cy="365125"/>
          </a:xfrm>
        </p:spPr>
        <p:txBody>
          <a:bodyPr/>
          <a:lstStyle/>
          <a:p>
            <a:fld id="{6D6A4B56-60CD-4619-9AC4-C8199308464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81253" name="Picture 5" descr="C:\Users\Julia\AppData\Local\Microsoft\Windows\INetCache\IE\JDBY80EK\31EkhckQd4L._SL200_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309" y="404664"/>
            <a:ext cx="1320147" cy="79208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6830363" y="5055567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= 3</a:t>
            </a:r>
            <a:endParaRPr lang="en-US" sz="2400" i="1" dirty="0"/>
          </a:p>
        </p:txBody>
      </p:sp>
      <p:sp>
        <p:nvSpPr>
          <p:cNvPr id="41" name="Freeform 40"/>
          <p:cNvSpPr/>
          <p:nvPr/>
        </p:nvSpPr>
        <p:spPr>
          <a:xfrm>
            <a:off x="2967487" y="4294476"/>
            <a:ext cx="1892060" cy="1603075"/>
          </a:xfrm>
          <a:custGeom>
            <a:avLst/>
            <a:gdLst>
              <a:gd name="connsiteX0" fmla="*/ 17253 w 1892060"/>
              <a:gd name="connsiteY0" fmla="*/ 0 h 1603075"/>
              <a:gd name="connsiteX1" fmla="*/ 1664898 w 1892060"/>
              <a:gd name="connsiteY1" fmla="*/ 681487 h 1603075"/>
              <a:gd name="connsiteX2" fmla="*/ 1380226 w 1892060"/>
              <a:gd name="connsiteY2" fmla="*/ 1475117 h 1603075"/>
              <a:gd name="connsiteX3" fmla="*/ 0 w 1892060"/>
              <a:gd name="connsiteY3" fmla="*/ 1449238 h 160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2060" h="1603075">
                <a:moveTo>
                  <a:pt x="17253" y="0"/>
                </a:moveTo>
                <a:cubicBezTo>
                  <a:pt x="727494" y="217817"/>
                  <a:pt x="1437736" y="435634"/>
                  <a:pt x="1664898" y="681487"/>
                </a:cubicBezTo>
                <a:cubicBezTo>
                  <a:pt x="1892060" y="927340"/>
                  <a:pt x="1657709" y="1347159"/>
                  <a:pt x="1380226" y="1475117"/>
                </a:cubicBezTo>
                <a:cubicBezTo>
                  <a:pt x="1102743" y="1603075"/>
                  <a:pt x="551371" y="1526156"/>
                  <a:pt x="0" y="1449238"/>
                </a:cubicBezTo>
              </a:path>
            </a:pathLst>
          </a:custGeom>
          <a:solidFill>
            <a:srgbClr val="FFCC66">
              <a:alpha val="24706"/>
            </a:srgbClr>
          </a:solidFill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9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C7FE2-09F9-472F-907E-4F4B5334C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State-of-the-Art</a:t>
            </a:r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34146-9DD6-4EB7-AFA1-029D5AD5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6DEF3345-8FCE-40DB-9714-C5C6598C8FEE}"/>
              </a:ext>
            </a:extLst>
          </p:cNvPr>
          <p:cNvSpPr/>
          <p:nvPr/>
        </p:nvSpPr>
        <p:spPr>
          <a:xfrm>
            <a:off x="611560" y="1196752"/>
            <a:ext cx="8075240" cy="136815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just"/>
            <a:r>
              <a:rPr lang="en-US" sz="2800" b="1" u="sng" dirty="0"/>
              <a:t>Monotone Problem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(1 – 1/</a:t>
            </a:r>
            <a:r>
              <a:rPr lang="en-US" sz="2400" i="1" dirty="0"/>
              <a:t>e</a:t>
            </a:r>
            <a:r>
              <a:rPr lang="en-US" sz="2400" dirty="0"/>
              <a:t>)-approximation via the greedy algorithm [NWF78].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Matching information theoretic inapproximability. [NW78]</a:t>
            </a:r>
            <a:endParaRPr lang="he-IL" sz="2400" dirty="0"/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AC5AA919-22D5-4BCD-AA03-1DC3DB4397D6}"/>
              </a:ext>
            </a:extLst>
          </p:cNvPr>
          <p:cNvSpPr/>
          <p:nvPr/>
        </p:nvSpPr>
        <p:spPr>
          <a:xfrm>
            <a:off x="611560" y="2708920"/>
            <a:ext cx="8075240" cy="252028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just"/>
            <a:r>
              <a:rPr lang="en-US" sz="2800" b="1" u="sng" dirty="0"/>
              <a:t>Non-monotone Problem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0.385-approximation via a combination of the continuous greedy algorithm and continuous local search [B</a:t>
            </a:r>
            <a:r>
              <a:rPr lang="en-US" sz="2400" b="1" dirty="0"/>
              <a:t>F</a:t>
            </a:r>
            <a:r>
              <a:rPr lang="en-US" sz="2400" dirty="0"/>
              <a:t>19].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Information theoretic inapproximability of 0.491 [V13]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Remaining gap: one of the most important problems in the field.</a:t>
            </a:r>
            <a:endParaRPr lang="he-IL" sz="2400" dirty="0"/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53D89950-111B-451F-BE23-A4FBEC181035}"/>
              </a:ext>
            </a:extLst>
          </p:cNvPr>
          <p:cNvSpPr/>
          <p:nvPr/>
        </p:nvSpPr>
        <p:spPr>
          <a:xfrm>
            <a:off x="611560" y="5301208"/>
            <a:ext cx="8075240" cy="129614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just"/>
            <a:r>
              <a:rPr lang="en-US" sz="2800" b="1" u="sng" dirty="0"/>
              <a:t>Other Constraints Considered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Examples: matroid, knapsack, matching, </a:t>
            </a:r>
            <a:r>
              <a:rPr lang="en-US" sz="2400" i="1" dirty="0"/>
              <a:t>p</a:t>
            </a:r>
            <a:r>
              <a:rPr lang="en-US" sz="2400" dirty="0"/>
              <a:t>-set system…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Many </a:t>
            </a:r>
            <a:r>
              <a:rPr lang="en-US" sz="2400" dirty="0" smtClean="0"/>
              <a:t>of them studied </a:t>
            </a:r>
            <a:r>
              <a:rPr lang="en-US" sz="2400" dirty="0"/>
              <a:t>also in the streaming setting.</a:t>
            </a:r>
            <a:endParaRPr lang="he-IL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D5C6BE-047F-4213-91ED-67F0100DA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780" y="404664"/>
            <a:ext cx="878020" cy="884862"/>
          </a:xfrm>
        </p:spPr>
      </p:pic>
    </p:spTree>
    <p:extLst>
      <p:ext uri="{BB962C8B-B14F-4D97-AF65-F5344CB8AC3E}">
        <p14:creationId xmlns:p14="http://schemas.microsoft.com/office/powerpoint/2010/main" val="124468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CD98F3A-FB35-425E-BB18-A0632AD0A55B}"/>
              </a:ext>
            </a:extLst>
          </p:cNvPr>
          <p:cNvSpPr/>
          <p:nvPr/>
        </p:nvSpPr>
        <p:spPr>
          <a:xfrm>
            <a:off x="457200" y="1268760"/>
            <a:ext cx="8085584" cy="32403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elements of the ground set are </a:t>
            </a:r>
            <a:r>
              <a:rPr lang="en-US" sz="2400" dirty="0" smtClean="0"/>
              <a:t>read </a:t>
            </a:r>
            <a:r>
              <a:rPr lang="en-US" sz="2400" dirty="0"/>
              <a:t>one by one by the algorithm.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After reading all the elements, the algorithm should produce the output set.</a:t>
            </a:r>
            <a:endParaRPr lang="he-IL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21BE97-B24A-44F9-A1FC-CAEBBAB0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Formal Setting – Streaming Problem</a:t>
            </a:r>
            <a:endParaRPr lang="he-IL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2EF51-F671-4C93-AB5F-787515081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34895BD2-92CF-4734-A434-3E4A5A1505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68162"/>
            <a:ext cx="1090464" cy="72859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4C34D01-CD8B-401C-BFD1-1C50561E8868}"/>
              </a:ext>
            </a:extLst>
          </p:cNvPr>
          <p:cNvGrpSpPr/>
          <p:nvPr/>
        </p:nvGrpSpPr>
        <p:grpSpPr>
          <a:xfrm>
            <a:off x="3899900" y="2060848"/>
            <a:ext cx="1824228" cy="1541785"/>
            <a:chOff x="3899900" y="2564904"/>
            <a:chExt cx="1824228" cy="1541785"/>
          </a:xfrm>
        </p:grpSpPr>
        <p:pic>
          <p:nvPicPr>
            <p:cNvPr id="7" name="Picture 2" descr="C:\Program Files\Microsoft Office\MEDIA\CAGCAT10\j0285750.wmf">
              <a:extLst>
                <a:ext uri="{FF2B5EF4-FFF2-40B4-BE49-F238E27FC236}">
                  <a16:creationId xmlns:a16="http://schemas.microsoft.com/office/drawing/2014/main" id="{51346AC3-CC25-4814-8D15-33A8170AA1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99900" y="2564904"/>
              <a:ext cx="1824228" cy="1121054"/>
            </a:xfrm>
            <a:prstGeom prst="rect">
              <a:avLst/>
            </a:prstGeom>
            <a:noFill/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942869-9E09-4F77-8AC7-2710018B91A6}"/>
                </a:ext>
              </a:extLst>
            </p:cNvPr>
            <p:cNvSpPr txBox="1"/>
            <p:nvPr/>
          </p:nvSpPr>
          <p:spPr>
            <a:xfrm>
              <a:off x="4083227" y="3645024"/>
              <a:ext cx="14248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Algorithm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3C71E4D-B787-448B-862C-4FB547B1089A}"/>
              </a:ext>
            </a:extLst>
          </p:cNvPr>
          <p:cNvSpPr/>
          <p:nvPr/>
        </p:nvSpPr>
        <p:spPr>
          <a:xfrm rot="5400000">
            <a:off x="2843808" y="2420888"/>
            <a:ext cx="432048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114C9-3916-4609-8295-FB3A4D555CE7}"/>
              </a:ext>
            </a:extLst>
          </p:cNvPr>
          <p:cNvSpPr/>
          <p:nvPr/>
        </p:nvSpPr>
        <p:spPr>
          <a:xfrm rot="5400000">
            <a:off x="2411760" y="2420888"/>
            <a:ext cx="432048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FF1958-D0E6-4AA8-867B-3D5C6659D76E}"/>
              </a:ext>
            </a:extLst>
          </p:cNvPr>
          <p:cNvSpPr/>
          <p:nvPr/>
        </p:nvSpPr>
        <p:spPr>
          <a:xfrm rot="5400000">
            <a:off x="1979712" y="2420888"/>
            <a:ext cx="432048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79929B-7EAD-450B-907E-73D24F08BD64}"/>
              </a:ext>
            </a:extLst>
          </p:cNvPr>
          <p:cNvGrpSpPr/>
          <p:nvPr/>
        </p:nvGrpSpPr>
        <p:grpSpPr>
          <a:xfrm>
            <a:off x="683568" y="2420888"/>
            <a:ext cx="1296144" cy="432048"/>
            <a:chOff x="683568" y="2924944"/>
            <a:chExt cx="1296144" cy="4320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B55745-2C02-4F67-B455-85DE27BE34A3}"/>
                </a:ext>
              </a:extLst>
            </p:cNvPr>
            <p:cNvSpPr/>
            <p:nvPr/>
          </p:nvSpPr>
          <p:spPr>
            <a:xfrm rot="5400000">
              <a:off x="1547664" y="2924944"/>
              <a:ext cx="432048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0A1297-F5E1-4DCF-A4D4-44054AFAA919}"/>
                </a:ext>
              </a:extLst>
            </p:cNvPr>
            <p:cNvSpPr/>
            <p:nvPr/>
          </p:nvSpPr>
          <p:spPr>
            <a:xfrm rot="5400000">
              <a:off x="1115616" y="2924944"/>
              <a:ext cx="432048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FD1781-C4A6-4519-B2BB-39FD88D0D48F}"/>
                </a:ext>
              </a:extLst>
            </p:cNvPr>
            <p:cNvSpPr/>
            <p:nvPr/>
          </p:nvSpPr>
          <p:spPr>
            <a:xfrm rot="5400000">
              <a:off x="683568" y="2924944"/>
              <a:ext cx="432048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063442-46B2-4A92-8B73-BFD93876DB99}"/>
              </a:ext>
            </a:extLst>
          </p:cNvPr>
          <p:cNvCxnSpPr/>
          <p:nvPr/>
        </p:nvCxnSpPr>
        <p:spPr>
          <a:xfrm>
            <a:off x="5724128" y="2636912"/>
            <a:ext cx="648072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29">
            <a:extLst>
              <a:ext uri="{FF2B5EF4-FFF2-40B4-BE49-F238E27FC236}">
                <a16:creationId xmlns:a16="http://schemas.microsoft.com/office/drawing/2014/main" id="{1A002947-FE79-43C3-BA18-CA59ED1293AA}"/>
              </a:ext>
            </a:extLst>
          </p:cNvPr>
          <p:cNvSpPr/>
          <p:nvPr/>
        </p:nvSpPr>
        <p:spPr>
          <a:xfrm>
            <a:off x="6372200" y="2348880"/>
            <a:ext cx="2016224" cy="648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Output subset of the input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7B6E480-EB44-49E9-9502-41F3272C6776}"/>
              </a:ext>
            </a:extLst>
          </p:cNvPr>
          <p:cNvSpPr/>
          <p:nvPr/>
        </p:nvSpPr>
        <p:spPr>
          <a:xfrm>
            <a:off x="457200" y="4799716"/>
            <a:ext cx="8085584" cy="171174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i="1" dirty="0"/>
              <a:t>semi-streaming</a:t>
            </a:r>
            <a:r>
              <a:rPr lang="en-US" sz="2400" dirty="0"/>
              <a:t> algorithm is an algorithm that keeps     </a:t>
            </a:r>
            <a:r>
              <a:rPr lang="en-US" sz="2400" i="1" dirty="0"/>
              <a:t>O</a:t>
            </a:r>
            <a:r>
              <a:rPr lang="en-US" sz="2400" dirty="0"/>
              <a:t>(</a:t>
            </a:r>
            <a:r>
              <a:rPr lang="en-US" sz="2400" i="1" dirty="0"/>
              <a:t>k </a:t>
            </a:r>
            <a:r>
              <a:rPr lang="en-US" sz="2400" i="1" dirty="0">
                <a:sym typeface="Symbol" panose="05050102010706020507" pitchFamily="18" charset="2"/>
              </a:rPr>
              <a:t> </a:t>
            </a:r>
            <a:r>
              <a:rPr lang="en-US" sz="2400" dirty="0">
                <a:sym typeface="Symbol" panose="05050102010706020507" pitchFamily="18" charset="2"/>
              </a:rPr>
              <a:t>Polylog(</a:t>
            </a:r>
            <a:r>
              <a:rPr lang="en-US" sz="2400" i="1" dirty="0">
                <a:sym typeface="Symbol" panose="05050102010706020507" pitchFamily="18" charset="2"/>
              </a:rPr>
              <a:t>n</a:t>
            </a:r>
            <a:r>
              <a:rPr lang="en-US" sz="2400" dirty="0">
                <a:sym typeface="Symbol" panose="05050102010706020507" pitchFamily="18" charset="2"/>
              </a:rPr>
              <a:t>)) memory.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Existing algorithms also keep </a:t>
            </a:r>
            <a:r>
              <a:rPr lang="en-US" sz="2400" i="1" dirty="0"/>
              <a:t>O</a:t>
            </a:r>
            <a:r>
              <a:rPr lang="en-US" sz="2400" dirty="0"/>
              <a:t>(</a:t>
            </a:r>
            <a:r>
              <a:rPr lang="en-US" sz="2400" i="1" dirty="0"/>
              <a:t>k </a:t>
            </a:r>
            <a:r>
              <a:rPr lang="en-US" sz="2400" i="1" dirty="0">
                <a:sym typeface="Symbol" panose="05050102010706020507" pitchFamily="18" charset="2"/>
              </a:rPr>
              <a:t> </a:t>
            </a:r>
            <a:r>
              <a:rPr lang="en-US" sz="2400" dirty="0">
                <a:sym typeface="Symbol" panose="05050102010706020507" pitchFamily="18" charset="2"/>
              </a:rPr>
              <a:t>Polylog(</a:t>
            </a:r>
            <a:r>
              <a:rPr lang="en-US" sz="2400" i="1" dirty="0">
                <a:sym typeface="Symbol" panose="05050102010706020507" pitchFamily="18" charset="2"/>
              </a:rPr>
              <a:t>n</a:t>
            </a:r>
            <a:r>
              <a:rPr lang="en-US" sz="2400" dirty="0">
                <a:sym typeface="Symbol" panose="05050102010706020507" pitchFamily="18" charset="2"/>
              </a:rPr>
              <a:t>)) elements (no encoding).</a:t>
            </a: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0177B76F-FE38-49C5-B30B-D74F1E82DA0E}"/>
              </a:ext>
            </a:extLst>
          </p:cNvPr>
          <p:cNvSpPr/>
          <p:nvPr/>
        </p:nvSpPr>
        <p:spPr>
          <a:xfrm>
            <a:off x="1641032" y="3098268"/>
            <a:ext cx="5978968" cy="2245640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2400" dirty="0">
                <a:sym typeface="Symbol" panose="05050102010706020507" pitchFamily="18" charset="2"/>
              </a:rPr>
              <a:t>For simplicity, we present the hardness results with the same assumption.</a:t>
            </a:r>
            <a:endParaRPr lang="he-IL" sz="2400" dirty="0"/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A0719559-B749-4B71-9C82-9510F7F9AC36}"/>
              </a:ext>
            </a:extLst>
          </p:cNvPr>
          <p:cNvSpPr/>
          <p:nvPr/>
        </p:nvSpPr>
        <p:spPr>
          <a:xfrm>
            <a:off x="313184" y="2428056"/>
            <a:ext cx="7859216" cy="2245640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A </a:t>
            </a:r>
            <a:r>
              <a:rPr lang="en-US" sz="2400" i="1" dirty="0">
                <a:sym typeface="Symbol" panose="05050102010706020507" pitchFamily="18" charset="2"/>
              </a:rPr>
              <a:t>streaming</a:t>
            </a:r>
            <a:r>
              <a:rPr lang="en-US" sz="2400" dirty="0">
                <a:sym typeface="Symbol" panose="05050102010706020507" pitchFamily="18" charset="2"/>
              </a:rPr>
              <a:t> algorithm keeps </a:t>
            </a:r>
            <a:r>
              <a:rPr lang="en-US" sz="2400" i="1" dirty="0">
                <a:sym typeface="Symbol" panose="05050102010706020507" pitchFamily="18" charset="2"/>
              </a:rPr>
              <a:t>O</a:t>
            </a:r>
            <a:r>
              <a:rPr lang="en-US" sz="2400" dirty="0">
                <a:sym typeface="Symbol" panose="05050102010706020507" pitchFamily="18" charset="2"/>
              </a:rPr>
              <a:t>(Polylog(</a:t>
            </a:r>
            <a:r>
              <a:rPr lang="en-US" sz="2400" i="1" dirty="0">
                <a:sym typeface="Symbol" panose="05050102010706020507" pitchFamily="18" charset="2"/>
              </a:rPr>
              <a:t>n</a:t>
            </a:r>
            <a:r>
              <a:rPr lang="en-US" sz="2400" dirty="0">
                <a:sym typeface="Symbol" panose="05050102010706020507" pitchFamily="18" charset="2"/>
              </a:rPr>
              <a:t>)) memory.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Infeasible when the solution (and not just its value) should be outputted.</a:t>
            </a:r>
            <a:endParaRPr lang="he-IL" sz="2400" i="1" dirty="0"/>
          </a:p>
        </p:txBody>
      </p:sp>
    </p:spTree>
    <p:extLst>
      <p:ext uri="{BB962C8B-B14F-4D97-AF65-F5344CB8AC3E}">
        <p14:creationId xmlns:p14="http://schemas.microsoft.com/office/powerpoint/2010/main" val="380487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0.14184 -7.40741E-7 " pathEditMode="fixed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8906 0.00023 " pathEditMode="fixed" rAng="0" ptsTypes="AA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23629 0.00023 " pathEditMode="fixed" rAng="0" ptsTypes="AA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7" grpId="0" animBg="1"/>
      <p:bldP spid="19" grpId="0" animBg="1"/>
      <p:bldP spid="20" grpId="0" animBg="1"/>
      <p:bldP spid="21" grpId="0" animBg="1"/>
      <p:bldP spid="2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446BD9-0E09-4D57-B577-3829383EC9B4}"/>
              </a:ext>
            </a:extLst>
          </p:cNvPr>
          <p:cNvSpPr/>
          <p:nvPr/>
        </p:nvSpPr>
        <p:spPr>
          <a:xfrm>
            <a:off x="457200" y="2485469"/>
            <a:ext cx="8219256" cy="409789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ctr"/>
            <a:endParaRPr lang="en-US" sz="3200" b="1" dirty="0">
              <a:sym typeface="Symbol" panose="05050102010706020507" pitchFamily="18" charset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D1289-10BF-4876-B3BC-E9FC67328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785A2-EC3C-49F2-BB9E-88E88C0A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2" descr="C:\Users\User\AppData\Local\Microsoft\Windows\INetCache\IE\Y9ZPU0H5\finishline[1].gif">
            <a:extLst>
              <a:ext uri="{FF2B5EF4-FFF2-40B4-BE49-F238E27FC236}">
                <a16:creationId xmlns:a16="http://schemas.microsoft.com/office/drawing/2014/main" id="{8694714C-E5FA-4384-BEE2-BCEE50CA2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332656"/>
            <a:ext cx="1584176" cy="1049517"/>
          </a:xfrm>
          <a:prstGeom prst="rect">
            <a:avLst/>
          </a:prstGeom>
          <a:noFill/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F71D1E-9A9E-4A09-B984-D98DDF646EE1}"/>
              </a:ext>
            </a:extLst>
          </p:cNvPr>
          <p:cNvSpPr/>
          <p:nvPr/>
        </p:nvSpPr>
        <p:spPr>
          <a:xfrm>
            <a:off x="2766628" y="1628800"/>
            <a:ext cx="3965612" cy="6455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ctr"/>
            <a:r>
              <a:rPr lang="en-US" sz="3200" b="1" dirty="0">
                <a:sym typeface="Symbol" panose="05050102010706020507" pitchFamily="18" charset="2"/>
              </a:rPr>
              <a:t>The short answer: </a:t>
            </a:r>
            <a:r>
              <a:rPr lang="en-US" sz="3200" b="1" dirty="0" smtClean="0">
                <a:sym typeface="Symbol" panose="05050102010706020507" pitchFamily="18" charset="2"/>
              </a:rPr>
              <a:t>1/2</a:t>
            </a:r>
            <a:endParaRPr lang="en-US" sz="3200" b="1" dirty="0">
              <a:sym typeface="Symbol" panose="05050102010706020507" pitchFamily="18" charset="2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1C44E44-3745-43DA-A1AA-CFF57CDD660F}"/>
              </a:ext>
            </a:extLst>
          </p:cNvPr>
          <p:cNvSpPr/>
          <p:nvPr/>
        </p:nvSpPr>
        <p:spPr>
          <a:xfrm>
            <a:off x="683568" y="2585199"/>
            <a:ext cx="3816424" cy="14918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ctr"/>
            <a:r>
              <a:rPr lang="en-US" sz="2500" dirty="0" smtClean="0">
                <a:sym typeface="Symbol" panose="05050102010706020507" pitchFamily="18" charset="2"/>
              </a:rPr>
              <a:t>(1/2 - </a:t>
            </a:r>
            <a:r>
              <a:rPr lang="en-US" sz="2500" i="1" dirty="0">
                <a:sym typeface="Symbol" panose="05050102010706020507" pitchFamily="18" charset="2"/>
              </a:rPr>
              <a:t></a:t>
            </a:r>
            <a:r>
              <a:rPr lang="en-US" sz="2500" dirty="0">
                <a:sym typeface="Symbol" panose="05050102010706020507" pitchFamily="18" charset="2"/>
              </a:rPr>
              <a:t>)-approximation algorithm for monotone functions </a:t>
            </a:r>
            <a:r>
              <a:rPr lang="en-US" sz="2500" dirty="0">
                <a:solidFill>
                  <a:sysClr val="windowText" lastClr="000000"/>
                </a:solidFill>
              </a:rPr>
              <a:t>[BMKK14]</a:t>
            </a:r>
            <a:endParaRPr lang="he-IL" sz="2500" dirty="0">
              <a:solidFill>
                <a:sysClr val="windowText" lastClr="000000"/>
              </a:solidFill>
            </a:endParaRPr>
          </a:p>
          <a:p>
            <a:pPr algn="ctr"/>
            <a:endParaRPr lang="en-US" sz="2500" dirty="0">
              <a:sym typeface="Symbol" panose="05050102010706020507" pitchFamily="18" charset="2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E8575E0-18CA-4DDE-893F-FBF91CC75A37}"/>
              </a:ext>
            </a:extLst>
          </p:cNvPr>
          <p:cNvSpPr/>
          <p:nvPr/>
        </p:nvSpPr>
        <p:spPr>
          <a:xfrm>
            <a:off x="2195736" y="4235483"/>
            <a:ext cx="504056" cy="489661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9BED33-3B81-4873-9598-71E1A2CC075A}"/>
              </a:ext>
            </a:extLst>
          </p:cNvPr>
          <p:cNvSpPr/>
          <p:nvPr/>
        </p:nvSpPr>
        <p:spPr>
          <a:xfrm>
            <a:off x="683568" y="4804578"/>
            <a:ext cx="3816424" cy="14918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ctr"/>
            <a:r>
              <a:rPr lang="en-US" sz="2500" dirty="0" smtClean="0">
                <a:sym typeface="Symbol" panose="05050102010706020507" pitchFamily="18" charset="2"/>
              </a:rPr>
              <a:t>(1/2 - </a:t>
            </a:r>
            <a:r>
              <a:rPr lang="en-US" sz="2500" i="1" dirty="0">
                <a:sym typeface="Symbol" panose="05050102010706020507" pitchFamily="18" charset="2"/>
              </a:rPr>
              <a:t></a:t>
            </a:r>
            <a:r>
              <a:rPr lang="en-US" sz="2500" dirty="0">
                <a:sym typeface="Symbol" panose="05050102010706020507" pitchFamily="18" charset="2"/>
              </a:rPr>
              <a:t>)-approximation algorithm for general functions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0C50961-B937-47AF-A7A8-587CBC3BDD84}"/>
              </a:ext>
            </a:extLst>
          </p:cNvPr>
          <p:cNvSpPr/>
          <p:nvPr/>
        </p:nvSpPr>
        <p:spPr>
          <a:xfrm>
            <a:off x="5004051" y="4804578"/>
            <a:ext cx="3456381" cy="14918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ctr"/>
            <a:r>
              <a:rPr lang="en-US" sz="2500" dirty="0" smtClean="0">
                <a:sym typeface="Symbol" panose="05050102010706020507" pitchFamily="18" charset="2"/>
              </a:rPr>
              <a:t>(1/2 + </a:t>
            </a:r>
            <a:r>
              <a:rPr lang="en-US" sz="2500" i="1" dirty="0">
                <a:sym typeface="Symbol" panose="05050102010706020507" pitchFamily="18" charset="2"/>
              </a:rPr>
              <a:t></a:t>
            </a:r>
            <a:r>
              <a:rPr lang="en-US" sz="2500" dirty="0">
                <a:sym typeface="Symbol" panose="05050102010706020507" pitchFamily="18" charset="2"/>
              </a:rPr>
              <a:t>)-approximation hardness for general functions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BBCF237C-1CBB-45DE-B232-C8B5BACA8A73}"/>
              </a:ext>
            </a:extLst>
          </p:cNvPr>
          <p:cNvSpPr/>
          <p:nvPr/>
        </p:nvSpPr>
        <p:spPr>
          <a:xfrm rot="16200000">
            <a:off x="4507192" y="5377693"/>
            <a:ext cx="504056" cy="34564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AC3339A-FA74-4BD8-B971-FDDAFF180A39}"/>
              </a:ext>
            </a:extLst>
          </p:cNvPr>
          <p:cNvSpPr/>
          <p:nvPr/>
        </p:nvSpPr>
        <p:spPr>
          <a:xfrm rot="10800000">
            <a:off x="6562476" y="4235482"/>
            <a:ext cx="504056" cy="489661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DC93ECE-386C-408D-9F8D-05BB2A26D9A8}"/>
              </a:ext>
            </a:extLst>
          </p:cNvPr>
          <p:cNvSpPr/>
          <p:nvPr/>
        </p:nvSpPr>
        <p:spPr>
          <a:xfrm>
            <a:off x="5004051" y="2564904"/>
            <a:ext cx="3456381" cy="14918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ctr"/>
            <a:r>
              <a:rPr lang="en-US" sz="2500" dirty="0" smtClean="0">
                <a:sym typeface="Symbol" panose="05050102010706020507" pitchFamily="18" charset="2"/>
              </a:rPr>
              <a:t>(1/2 + </a:t>
            </a:r>
            <a:r>
              <a:rPr lang="en-US" sz="2500" i="1" dirty="0">
                <a:sym typeface="Symbol" panose="05050102010706020507" pitchFamily="18" charset="2"/>
              </a:rPr>
              <a:t></a:t>
            </a:r>
            <a:r>
              <a:rPr lang="en-US" sz="2500" dirty="0">
                <a:sym typeface="Symbol" panose="05050102010706020507" pitchFamily="18" charset="2"/>
              </a:rPr>
              <a:t>)-approximation hardness for monotone functions</a:t>
            </a: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AF1E1EF7-A16E-4B05-98C2-26E1428A6B39}"/>
              </a:ext>
            </a:extLst>
          </p:cNvPr>
          <p:cNvSpPr/>
          <p:nvPr/>
        </p:nvSpPr>
        <p:spPr>
          <a:xfrm>
            <a:off x="3553544" y="3212976"/>
            <a:ext cx="5410944" cy="1656184"/>
          </a:xfrm>
          <a:prstGeom prst="cloudCallout">
            <a:avLst>
              <a:gd name="adj1" fmla="val -36954"/>
              <a:gd name="adj2" fmla="val 6492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ysClr val="windowText" lastClr="000000"/>
                </a:solidFill>
              </a:rPr>
              <a:t>Uses exponential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ysClr val="windowText" lastClr="000000"/>
                </a:solidFill>
              </a:rPr>
              <a:t>3.6-approximation in polynomial time.</a:t>
            </a:r>
            <a:endParaRPr lang="he-IL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3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02B35-0483-41C1-986C-483BAA5AF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Tool: Knowing the value of </a:t>
            </a:r>
            <a:r>
              <a:rPr lang="en-US" sz="4000" i="1" dirty="0"/>
              <a:t>OPT</a:t>
            </a:r>
            <a:endParaRPr lang="he-IL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9A144-1763-4093-811C-AF216F1D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754F63-1F49-4A20-90B8-6D4D99B2DC0B}"/>
              </a:ext>
            </a:extLst>
          </p:cNvPr>
          <p:cNvSpPr/>
          <p:nvPr/>
        </p:nvSpPr>
        <p:spPr>
          <a:xfrm>
            <a:off x="539552" y="1484784"/>
            <a:ext cx="8147248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b" anchorCtr="0"/>
          <a:lstStyle/>
          <a:p>
            <a:pPr marL="231775" indent="-231775" algn="just">
              <a:buFont typeface="Arial" panose="020B0604020202020204" pitchFamily="34" charset="0"/>
              <a:buChar char="•"/>
            </a:pPr>
            <a:r>
              <a:rPr lang="en-US" sz="2400" dirty="0"/>
              <a:t>More correctly </a:t>
            </a:r>
            <a:r>
              <a:rPr lang="en-US" sz="2400" i="1" dirty="0">
                <a:sym typeface="Symbol" panose="05050102010706020507" pitchFamily="18" charset="2"/>
              </a:rPr>
              <a:t></a:t>
            </a:r>
            <a:r>
              <a:rPr lang="en-US" sz="2400" dirty="0">
                <a:sym typeface="Symbol" panose="05050102010706020507" pitchFamily="18" charset="2"/>
              </a:rPr>
              <a:t> is an </a:t>
            </a:r>
            <a:r>
              <a:rPr lang="en-US" sz="2400" i="1" dirty="0">
                <a:sym typeface="Symbol" panose="05050102010706020507" pitchFamily="18" charset="2"/>
              </a:rPr>
              <a:t></a:t>
            </a:r>
            <a:r>
              <a:rPr lang="en-US" sz="2400" dirty="0">
                <a:sym typeface="Symbol" panose="05050102010706020507" pitchFamily="18" charset="2"/>
              </a:rPr>
              <a:t>-estimate of </a:t>
            </a:r>
            <a:r>
              <a:rPr lang="en-US" sz="2400" i="1" dirty="0" smtClean="0">
                <a:sym typeface="Symbol" panose="05050102010706020507" pitchFamily="18" charset="2"/>
              </a:rPr>
              <a:t>f</a:t>
            </a:r>
            <a:r>
              <a:rPr lang="en-US" sz="2400" dirty="0" smtClean="0">
                <a:sym typeface="Symbol" panose="05050102010706020507" pitchFamily="18" charset="2"/>
              </a:rPr>
              <a:t>(</a:t>
            </a:r>
            <a:r>
              <a:rPr lang="en-US" sz="2400" i="1" dirty="0" smtClean="0">
                <a:sym typeface="Symbol" panose="05050102010706020507" pitchFamily="18" charset="2"/>
              </a:rPr>
              <a:t>OPT)</a:t>
            </a:r>
            <a:r>
              <a:rPr lang="en-US" sz="2400" dirty="0" smtClean="0">
                <a:sym typeface="Symbol" panose="05050102010706020507" pitchFamily="18" charset="2"/>
              </a:rPr>
              <a:t>, </a:t>
            </a:r>
            <a:r>
              <a:rPr lang="en-US" sz="2400" dirty="0">
                <a:sym typeface="Symbol" panose="05050102010706020507" pitchFamily="18" charset="2"/>
              </a:rPr>
              <a:t>but we ignore that.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532C1E-BCC9-416A-BC4F-E5ED4E7045E4}"/>
              </a:ext>
            </a:extLst>
          </p:cNvPr>
          <p:cNvSpPr/>
          <p:nvPr/>
        </p:nvSpPr>
        <p:spPr>
          <a:xfrm>
            <a:off x="539552" y="1484784"/>
            <a:ext cx="8147248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/>
              <a:t>We may assume access to the value </a:t>
            </a:r>
            <a:r>
              <a:rPr lang="en-US" sz="2800" i="1" dirty="0">
                <a:sym typeface="Symbol" panose="05050102010706020507" pitchFamily="18" charset="2"/>
              </a:rPr>
              <a:t></a:t>
            </a:r>
            <a:r>
              <a:rPr lang="en-US" sz="2800" dirty="0">
                <a:sym typeface="Symbol" panose="05050102010706020507" pitchFamily="18" charset="2"/>
              </a:rPr>
              <a:t> of </a:t>
            </a:r>
            <a:r>
              <a:rPr lang="en-US" sz="2800" i="1" dirty="0">
                <a:sym typeface="Symbol" panose="05050102010706020507" pitchFamily="18" charset="2"/>
              </a:rPr>
              <a:t>OPT</a:t>
            </a:r>
            <a:endParaRPr lang="he-IL" sz="28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5FD174-7032-4E3E-8DFA-2DFE5BD514B3}"/>
              </a:ext>
            </a:extLst>
          </p:cNvPr>
          <p:cNvSpPr/>
          <p:nvPr/>
        </p:nvSpPr>
        <p:spPr>
          <a:xfrm>
            <a:off x="539552" y="2564905"/>
            <a:ext cx="8147248" cy="19442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b" anchorCtr="0"/>
          <a:lstStyle/>
          <a:p>
            <a:pPr marL="282575" indent="-282575" algn="just"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Maintaining dynamic upper and lower bounds on the value of </a:t>
            </a:r>
            <a:r>
              <a:rPr lang="en-US" sz="2400" i="1" dirty="0">
                <a:sym typeface="Symbol" panose="05050102010706020507" pitchFamily="18" charset="2"/>
              </a:rPr>
              <a:t>OPT</a:t>
            </a:r>
            <a:r>
              <a:rPr lang="en-US" sz="2400" dirty="0">
                <a:sym typeface="Symbol" panose="05050102010706020507" pitchFamily="18" charset="2"/>
              </a:rPr>
              <a:t>.</a:t>
            </a:r>
          </a:p>
          <a:p>
            <a:pPr marL="282575" indent="-282575" algn="just">
              <a:buFont typeface="Arial" panose="020B0604020202020204" pitchFamily="34" charset="0"/>
              <a:buChar char="•"/>
            </a:pPr>
            <a:r>
              <a:rPr lang="en-US" sz="2400" dirty="0"/>
              <a:t>Running the algorithm in parallel for an exponential list of candidate </a:t>
            </a:r>
            <a:r>
              <a:rPr lang="en-US" sz="2400" i="1" dirty="0">
                <a:sym typeface="Symbol" panose="05050102010706020507" pitchFamily="18" charset="2"/>
              </a:rPr>
              <a:t> </a:t>
            </a:r>
            <a:r>
              <a:rPr lang="en-US" sz="2400" dirty="0">
                <a:sym typeface="Symbol" panose="05050102010706020507" pitchFamily="18" charset="2"/>
              </a:rPr>
              <a:t>’s within the range defined by these bounds.</a:t>
            </a:r>
            <a:endParaRPr lang="he-IL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3EDF8C-7332-41DC-AC73-C83B5E27E87F}"/>
              </a:ext>
            </a:extLst>
          </p:cNvPr>
          <p:cNvSpPr/>
          <p:nvPr/>
        </p:nvSpPr>
        <p:spPr>
          <a:xfrm>
            <a:off x="539552" y="2564904"/>
            <a:ext cx="8147248" cy="4320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>
                <a:sym typeface="Symbol" panose="05050102010706020507" pitchFamily="18" charset="2"/>
              </a:rPr>
              <a:t>Approach</a:t>
            </a:r>
            <a:endParaRPr lang="he-IL" sz="2800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703EC2-FE55-4D9B-BEC3-27DD93B62B6B}"/>
              </a:ext>
            </a:extLst>
          </p:cNvPr>
          <p:cNvSpPr/>
          <p:nvPr/>
        </p:nvSpPr>
        <p:spPr>
          <a:xfrm>
            <a:off x="539552" y="4725145"/>
            <a:ext cx="8147248" cy="12961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b" anchorCtr="0"/>
          <a:lstStyle/>
          <a:p>
            <a:pPr marL="282575" indent="-282575" algn="just"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The lower bound is the best singleton.</a:t>
            </a:r>
          </a:p>
          <a:p>
            <a:pPr marL="282575" indent="-282575" algn="just">
              <a:buFont typeface="Arial" panose="020B0604020202020204" pitchFamily="34" charset="0"/>
              <a:buChar char="•"/>
            </a:pPr>
            <a:r>
              <a:rPr lang="en-US" sz="2400" dirty="0"/>
              <a:t>The upper bound is </a:t>
            </a:r>
            <a:r>
              <a:rPr lang="en-US" sz="2400" i="1" dirty="0"/>
              <a:t>k</a:t>
            </a:r>
            <a:r>
              <a:rPr lang="en-US" sz="2400" dirty="0"/>
              <a:t> times the best singleton.</a:t>
            </a:r>
            <a:endParaRPr lang="he-IL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9F56E9-FF81-4B83-A97E-95C7B7A52CB4}"/>
              </a:ext>
            </a:extLst>
          </p:cNvPr>
          <p:cNvSpPr/>
          <p:nvPr/>
        </p:nvSpPr>
        <p:spPr>
          <a:xfrm>
            <a:off x="539552" y="4725144"/>
            <a:ext cx="8147248" cy="4320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>
                <a:sym typeface="Symbol" panose="05050102010706020507" pitchFamily="18" charset="2"/>
              </a:rPr>
              <a:t>Bounds</a:t>
            </a:r>
            <a:endParaRPr lang="he-IL" sz="2800" i="1" dirty="0"/>
          </a:p>
        </p:txBody>
      </p:sp>
      <p:pic>
        <p:nvPicPr>
          <p:cNvPr id="5" name="Picture 5" descr="C:\Users\Julia\AppData\Local\Microsoft\Windows\INetCache\IE\G8S0YYGX\toolbox-29058_640[1].png">
            <a:extLst>
              <a:ext uri="{FF2B5EF4-FFF2-40B4-BE49-F238E27FC236}">
                <a16:creationId xmlns:a16="http://schemas.microsoft.com/office/drawing/2014/main" id="{BA22654F-3673-4FF4-B4D3-D6CF9A4C8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5980" y="332656"/>
            <a:ext cx="1302484" cy="1294344"/>
          </a:xfrm>
          <a:prstGeom prst="rect">
            <a:avLst/>
          </a:prstGeom>
          <a:noFill/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581CAD1-A536-4CE2-8034-C842AE144855}"/>
              </a:ext>
            </a:extLst>
          </p:cNvPr>
          <p:cNvGrpSpPr/>
          <p:nvPr/>
        </p:nvGrpSpPr>
        <p:grpSpPr>
          <a:xfrm>
            <a:off x="2051720" y="4653136"/>
            <a:ext cx="5539779" cy="1944215"/>
            <a:chOff x="3352701" y="4581127"/>
            <a:chExt cx="5539779" cy="194421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77D9758-1B09-42E6-9164-C23F6F0D6B03}"/>
                </a:ext>
              </a:extLst>
            </p:cNvPr>
            <p:cNvGrpSpPr/>
            <p:nvPr/>
          </p:nvGrpSpPr>
          <p:grpSpPr>
            <a:xfrm>
              <a:off x="3352701" y="4581127"/>
              <a:ext cx="5539779" cy="1944215"/>
              <a:chOff x="3352701" y="4581127"/>
              <a:chExt cx="5539779" cy="194421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B3E496D8-A2CA-4AF3-B0D1-770A2F29CE1E}"/>
                  </a:ext>
                </a:extLst>
              </p:cNvPr>
              <p:cNvSpPr/>
              <p:nvPr/>
            </p:nvSpPr>
            <p:spPr>
              <a:xfrm>
                <a:off x="3352701" y="4581127"/>
                <a:ext cx="5539779" cy="1944215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EFEF3F2D-CFA1-4F5A-80AA-90186ED2B22C}"/>
                  </a:ext>
                </a:extLst>
              </p:cNvPr>
              <p:cNvSpPr/>
              <p:nvPr/>
            </p:nvSpPr>
            <p:spPr>
              <a:xfrm>
                <a:off x="5940152" y="4725144"/>
                <a:ext cx="2746648" cy="36004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2400" dirty="0"/>
                  <a:t>Upper bound</a:t>
                </a:r>
                <a:endParaRPr lang="he-IL" sz="2400" dirty="0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2E65C1C-C167-4497-A180-4A1E0F4D7A2D}"/>
                  </a:ext>
                </a:extLst>
              </p:cNvPr>
              <p:cNvSpPr/>
              <p:nvPr/>
            </p:nvSpPr>
            <p:spPr>
              <a:xfrm>
                <a:off x="5940152" y="6037648"/>
                <a:ext cx="2746648" cy="36004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2400" dirty="0"/>
                  <a:t>Lower bound</a:t>
                </a:r>
                <a:endParaRPr lang="he-IL" sz="2400" dirty="0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D3D4D6E-89B6-4353-8CAC-CFCD270BF4F8}"/>
                  </a:ext>
                </a:extLst>
              </p:cNvPr>
              <p:cNvCxnSpPr/>
              <p:nvPr/>
            </p:nvCxnSpPr>
            <p:spPr>
              <a:xfrm>
                <a:off x="5940152" y="5949280"/>
                <a:ext cx="2746648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8C585B7-A946-4F77-AECE-C65FDC47FC93}"/>
                  </a:ext>
                </a:extLst>
              </p:cNvPr>
              <p:cNvCxnSpPr/>
              <p:nvPr/>
            </p:nvCxnSpPr>
            <p:spPr>
              <a:xfrm>
                <a:off x="5940152" y="5877272"/>
                <a:ext cx="2746648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C6D8625-E1A3-47BC-B0C9-BFECE26725DB}"/>
                  </a:ext>
                </a:extLst>
              </p:cNvPr>
              <p:cNvCxnSpPr/>
              <p:nvPr/>
            </p:nvCxnSpPr>
            <p:spPr>
              <a:xfrm>
                <a:off x="5940152" y="5733256"/>
                <a:ext cx="2746648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139216E-501A-47CF-A23E-5E910BEE7AD2}"/>
                  </a:ext>
                </a:extLst>
              </p:cNvPr>
              <p:cNvCxnSpPr/>
              <p:nvPr/>
            </p:nvCxnSpPr>
            <p:spPr>
              <a:xfrm>
                <a:off x="5940152" y="5517232"/>
                <a:ext cx="2746648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B3F6ABC-3228-4DC1-8A96-373386BDD18A}"/>
                  </a:ext>
                </a:extLst>
              </p:cNvPr>
              <p:cNvCxnSpPr/>
              <p:nvPr/>
            </p:nvCxnSpPr>
            <p:spPr>
              <a:xfrm>
                <a:off x="5940152" y="5157192"/>
                <a:ext cx="2746648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Left Brace 19">
                <a:extLst>
                  <a:ext uri="{FF2B5EF4-FFF2-40B4-BE49-F238E27FC236}">
                    <a16:creationId xmlns:a16="http://schemas.microsoft.com/office/drawing/2014/main" id="{0DA6D02C-BD0E-4323-857E-7B32BA7427E9}"/>
                  </a:ext>
                </a:extLst>
              </p:cNvPr>
              <p:cNvSpPr/>
              <p:nvPr/>
            </p:nvSpPr>
            <p:spPr>
              <a:xfrm>
                <a:off x="5436096" y="5085184"/>
                <a:ext cx="288032" cy="936100"/>
              </a:xfrm>
              <a:prstGeom prst="leftBrac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5001E8-8D4F-408C-A93E-EC653EE4440C}"/>
                </a:ext>
              </a:extLst>
            </p:cNvPr>
            <p:cNvSpPr txBox="1"/>
            <p:nvPr/>
          </p:nvSpPr>
          <p:spPr>
            <a:xfrm>
              <a:off x="3568725" y="5301208"/>
              <a:ext cx="1795363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dirty="0"/>
                <a:t>candidate </a:t>
              </a:r>
              <a:r>
                <a:rPr lang="en-US" sz="2400" i="1" dirty="0">
                  <a:sym typeface="Symbol" panose="05050102010706020507" pitchFamily="18" charset="2"/>
                </a:rPr>
                <a:t></a:t>
              </a:r>
              <a:r>
                <a:rPr lang="en-US" sz="2400" dirty="0">
                  <a:sym typeface="Symbol" panose="05050102010706020507" pitchFamily="18" charset="2"/>
                </a:rPr>
                <a:t>’s</a:t>
              </a:r>
              <a:endParaRPr lang="he-IL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866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D00A0-4525-4ECF-9B0A-4626A0BEC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Algorithm for Monotone Functions</a:t>
            </a:r>
            <a:endParaRPr lang="he-IL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3EAF0-2A59-4C14-8C83-50263B7F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494856-E6BA-40C4-92C2-EF94E5ED15C5}"/>
              </a:ext>
            </a:extLst>
          </p:cNvPr>
          <p:cNvGrpSpPr/>
          <p:nvPr/>
        </p:nvGrpSpPr>
        <p:grpSpPr>
          <a:xfrm>
            <a:off x="7380312" y="547092"/>
            <a:ext cx="1368152" cy="649660"/>
            <a:chOff x="6299398" y="1988840"/>
            <a:chExt cx="2161034" cy="1225724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FECF307-DB77-4AB6-9860-A9E1AAC27C11}"/>
                </a:ext>
              </a:extLst>
            </p:cNvPr>
            <p:cNvCxnSpPr/>
            <p:nvPr/>
          </p:nvCxnSpPr>
          <p:spPr>
            <a:xfrm rot="5400000" flipH="1" flipV="1">
              <a:off x="5687330" y="2600908"/>
              <a:ext cx="1224930" cy="794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B89C85B-9DA6-4E17-A20E-21CD63A9B2C7}"/>
                </a:ext>
              </a:extLst>
            </p:cNvPr>
            <p:cNvCxnSpPr/>
            <p:nvPr/>
          </p:nvCxnSpPr>
          <p:spPr>
            <a:xfrm>
              <a:off x="6300192" y="3212976"/>
              <a:ext cx="2160240" cy="1588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25">
              <a:extLst>
                <a:ext uri="{FF2B5EF4-FFF2-40B4-BE49-F238E27FC236}">
                  <a16:creationId xmlns:a16="http://schemas.microsoft.com/office/drawing/2014/main" id="{96ACBE09-7BB8-43AB-A13C-DDD050F1D231}"/>
                </a:ext>
              </a:extLst>
            </p:cNvPr>
            <p:cNvGrpSpPr/>
            <p:nvPr/>
          </p:nvGrpSpPr>
          <p:grpSpPr>
            <a:xfrm>
              <a:off x="6300192" y="2276872"/>
              <a:ext cx="1944216" cy="936104"/>
              <a:chOff x="6012160" y="2636912"/>
              <a:chExt cx="1944216" cy="93610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89CCB93-4ECC-4097-A508-E82871CF2F54}"/>
                  </a:ext>
                </a:extLst>
              </p:cNvPr>
              <p:cNvCxnSpPr/>
              <p:nvPr/>
            </p:nvCxnSpPr>
            <p:spPr>
              <a:xfrm flipV="1">
                <a:off x="6012160" y="3068960"/>
                <a:ext cx="576064" cy="504056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CEC29EE-C0E1-481A-8046-5F9CD194F3BD}"/>
                  </a:ext>
                </a:extLst>
              </p:cNvPr>
              <p:cNvCxnSpPr/>
              <p:nvPr/>
            </p:nvCxnSpPr>
            <p:spPr>
              <a:xfrm flipV="1">
                <a:off x="6588224" y="2780928"/>
                <a:ext cx="648072" cy="28803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9E561D37-7E0B-478E-8136-2BEDADF1DB88}"/>
                  </a:ext>
                </a:extLst>
              </p:cNvPr>
              <p:cNvCxnSpPr/>
              <p:nvPr/>
            </p:nvCxnSpPr>
            <p:spPr>
              <a:xfrm flipV="1">
                <a:off x="7236296" y="2636912"/>
                <a:ext cx="720080" cy="144016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B932FDF-9FAD-41FB-8C46-A63189EF1F4F}"/>
              </a:ext>
            </a:extLst>
          </p:cNvPr>
          <p:cNvSpPr/>
          <p:nvPr/>
        </p:nvSpPr>
        <p:spPr>
          <a:xfrm>
            <a:off x="539552" y="1844823"/>
            <a:ext cx="8147248" cy="1296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b" anchorCtr="0"/>
          <a:lstStyle/>
          <a:p>
            <a:pPr algn="just"/>
            <a:r>
              <a:rPr lang="en-US" sz="2400" dirty="0"/>
              <a:t>As long as we have less than </a:t>
            </a:r>
            <a:r>
              <a:rPr lang="en-US" sz="2400" i="1" dirty="0"/>
              <a:t>k</a:t>
            </a:r>
            <a:r>
              <a:rPr lang="en-US" sz="2400" dirty="0"/>
              <a:t> elements, select every element whose marginal value is at least </a:t>
            </a:r>
            <a:r>
              <a:rPr lang="en-US" sz="2400" i="1" dirty="0">
                <a:sym typeface="Symbol" panose="05050102010706020507" pitchFamily="18" charset="2"/>
              </a:rPr>
              <a:t></a:t>
            </a:r>
            <a:r>
              <a:rPr lang="en-US" sz="2400" dirty="0">
                <a:sym typeface="Symbol" panose="05050102010706020507" pitchFamily="18" charset="2"/>
              </a:rPr>
              <a:t> / (2</a:t>
            </a:r>
            <a:r>
              <a:rPr lang="en-US" sz="2400" i="1" dirty="0">
                <a:sym typeface="Symbol" panose="05050102010706020507" pitchFamily="18" charset="2"/>
              </a:rPr>
              <a:t>k</a:t>
            </a:r>
            <a:r>
              <a:rPr lang="en-US" sz="2400" dirty="0">
                <a:sym typeface="Symbol" panose="05050102010706020507" pitchFamily="18" charset="2"/>
              </a:rPr>
              <a:t>).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465051-EAD3-4B1E-B920-8D0190AB03DD}"/>
              </a:ext>
            </a:extLst>
          </p:cNvPr>
          <p:cNvSpPr/>
          <p:nvPr/>
        </p:nvSpPr>
        <p:spPr>
          <a:xfrm>
            <a:off x="539552" y="1844823"/>
            <a:ext cx="8147248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/>
              <a:t>Algorithm</a:t>
            </a:r>
            <a:endParaRPr lang="he-IL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4C32CCA-192F-4984-87CC-A496247D1EEE}"/>
                  </a:ext>
                </a:extLst>
              </p:cNvPr>
              <p:cNvSpPr/>
              <p:nvPr/>
            </p:nvSpPr>
            <p:spPr>
              <a:xfrm>
                <a:off x="539552" y="3284983"/>
                <a:ext cx="8147248" cy="151216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b" anchorCtr="0"/>
              <a:lstStyle/>
              <a:p>
                <a:pPr algn="just"/>
                <a:r>
                  <a:rPr lang="en-US" sz="2400" dirty="0"/>
                  <a:t>If </a:t>
                </a:r>
                <a:r>
                  <a:rPr lang="en-US" sz="2400" i="1" dirty="0"/>
                  <a:t>k</a:t>
                </a:r>
                <a:r>
                  <a:rPr lang="en-US" sz="2400" dirty="0"/>
                  <a:t> elements are selected, the value of the solution is at least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.</m:t>
                      </m:r>
                    </m:oMath>
                  </m:oMathPara>
                </a14:m>
                <a:endParaRPr lang="en-US" sz="2400" b="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4C32CCA-192F-4984-87CC-A496247D1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284983"/>
                <a:ext cx="8147248" cy="15121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8F13332C-B0AA-48F3-977B-2046883DE2CF}"/>
              </a:ext>
            </a:extLst>
          </p:cNvPr>
          <p:cNvSpPr/>
          <p:nvPr/>
        </p:nvSpPr>
        <p:spPr>
          <a:xfrm>
            <a:off x="539552" y="3284983"/>
            <a:ext cx="8147248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/>
              <a:t>Analysis – Part 1</a:t>
            </a:r>
            <a:endParaRPr lang="he-IL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F0CAE6B-C7EC-419B-8ADD-AA4AA218CD33}"/>
                  </a:ext>
                </a:extLst>
              </p:cNvPr>
              <p:cNvSpPr/>
              <p:nvPr/>
            </p:nvSpPr>
            <p:spPr>
              <a:xfrm>
                <a:off x="539552" y="3284984"/>
                <a:ext cx="8147248" cy="288032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b" anchorCtr="0"/>
              <a:lstStyle/>
              <a:p>
                <a:pPr algn="just"/>
                <a:r>
                  <a:rPr lang="en-US" sz="2400" dirty="0"/>
                  <a:t>If less than </a:t>
                </a:r>
                <a:r>
                  <a:rPr lang="en-US" sz="2400" i="1" dirty="0"/>
                  <a:t>k</a:t>
                </a:r>
                <a:r>
                  <a:rPr lang="en-US" sz="2400" dirty="0"/>
                  <a:t> elements are selected, no element of </a:t>
                </a:r>
                <a:r>
                  <a:rPr lang="en-US" sz="2400" i="1" dirty="0"/>
                  <a:t>OPT</a:t>
                </a:r>
                <a:r>
                  <a:rPr lang="en-US" sz="2400" dirty="0"/>
                  <a:t> / </a:t>
                </a:r>
                <a:r>
                  <a:rPr lang="en-US" sz="2400" i="1" dirty="0"/>
                  <a:t>S</a:t>
                </a:r>
                <a:r>
                  <a:rPr lang="en-US" sz="2400" dirty="0"/>
                  <a:t> contributes </a:t>
                </a:r>
                <a:r>
                  <a:rPr lang="en-US" sz="2400" i="1" dirty="0">
                    <a:sym typeface="Symbol" panose="05050102010706020507" pitchFamily="18" charset="2"/>
                  </a:rPr>
                  <a:t></a:t>
                </a:r>
                <a:r>
                  <a:rPr lang="en-US" sz="2400" dirty="0">
                    <a:sym typeface="Symbol" panose="05050102010706020507" pitchFamily="18" charset="2"/>
                  </a:rPr>
                  <a:t> / (2</a:t>
                </a:r>
                <a:r>
                  <a:rPr lang="en-US" sz="2400" i="1" dirty="0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)  </a:t>
                </a:r>
                <a:r>
                  <a:rPr lang="en-US" sz="2400" i="1" dirty="0">
                    <a:sym typeface="Symbol" panose="05050102010706020507" pitchFamily="18" charset="2"/>
                  </a:rPr>
                  <a:t>S</a:t>
                </a:r>
                <a:r>
                  <a:rPr lang="en-US" sz="2400" dirty="0">
                    <a:sym typeface="Symbol" panose="05050102010706020507" pitchFamily="18" charset="2"/>
                  </a:rPr>
                  <a:t> is the solution of the algorithm here.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𝑆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∪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𝑂𝑃𝑇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𝑂𝑃𝑇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\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𝑆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400" b="0" dirty="0">
                  <a:sym typeface="Symbol" panose="05050102010706020507" pitchFamily="18" charset="2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.</m:t>
                      </m:r>
                    </m:oMath>
                  </m:oMathPara>
                </a14:m>
                <a:endParaRPr lang="en-US" sz="2400" b="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F0CAE6B-C7EC-419B-8ADD-AA4AA218C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284984"/>
                <a:ext cx="8147248" cy="2880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7B974B70-8858-44F7-B1CE-33F2CA3BD227}"/>
              </a:ext>
            </a:extLst>
          </p:cNvPr>
          <p:cNvSpPr/>
          <p:nvPr/>
        </p:nvSpPr>
        <p:spPr>
          <a:xfrm>
            <a:off x="539552" y="3284983"/>
            <a:ext cx="8147248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/>
              <a:t>Analysis – Part 2</a:t>
            </a:r>
            <a:endParaRPr lang="he-IL" sz="2800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7592DE-2FB0-4F36-9EC0-46C9F61EC51C}"/>
              </a:ext>
            </a:extLst>
          </p:cNvPr>
          <p:cNvSpPr/>
          <p:nvPr/>
        </p:nvSpPr>
        <p:spPr>
          <a:xfrm>
            <a:off x="539552" y="3284985"/>
            <a:ext cx="8147248" cy="27363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b" anchorCtr="0"/>
          <a:lstStyle/>
          <a:p>
            <a:pPr marL="271463" indent="-271463" algn="just"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The algorithms stores a single solution, so it requires </a:t>
            </a:r>
            <a:r>
              <a:rPr lang="en-US" sz="2400" i="1" dirty="0">
                <a:sym typeface="Symbol" panose="05050102010706020507" pitchFamily="18" charset="2"/>
              </a:rPr>
              <a:t>O</a:t>
            </a:r>
            <a:r>
              <a:rPr lang="en-US" sz="2400" dirty="0">
                <a:sym typeface="Symbol" panose="05050102010706020507" pitchFamily="18" charset="2"/>
              </a:rPr>
              <a:t>(</a:t>
            </a:r>
            <a:r>
              <a:rPr lang="en-US" sz="2400" i="1" dirty="0">
                <a:sym typeface="Symbol" panose="05050102010706020507" pitchFamily="18" charset="2"/>
              </a:rPr>
              <a:t>k</a:t>
            </a:r>
            <a:r>
              <a:rPr lang="en-US" sz="2400" dirty="0">
                <a:sym typeface="Symbol" panose="05050102010706020507" pitchFamily="18" charset="2"/>
              </a:rPr>
              <a:t>) space.</a:t>
            </a:r>
          </a:p>
          <a:p>
            <a:pPr marL="271463" indent="-271463" algn="just"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Assuming access to </a:t>
            </a:r>
            <a:r>
              <a:rPr lang="en-US" sz="2400" i="1" dirty="0">
                <a:sym typeface="Symbol" panose="05050102010706020507" pitchFamily="18" charset="2"/>
              </a:rPr>
              <a:t></a:t>
            </a:r>
            <a:r>
              <a:rPr lang="en-US" sz="2400" dirty="0">
                <a:sym typeface="Symbol" panose="05050102010706020507" pitchFamily="18" charset="2"/>
              </a:rPr>
              <a:t> requires parallel repetitions, increasing the space complexity to </a:t>
            </a:r>
            <a:r>
              <a:rPr lang="en-US" sz="2400" i="1" dirty="0">
                <a:sym typeface="Symbol" panose="05050102010706020507" pitchFamily="18" charset="2"/>
              </a:rPr>
              <a:t>O</a:t>
            </a:r>
            <a:r>
              <a:rPr lang="en-US" sz="2400" dirty="0">
                <a:sym typeface="Symbol" panose="05050102010706020507" pitchFamily="18" charset="2"/>
              </a:rPr>
              <a:t>(</a:t>
            </a:r>
            <a:r>
              <a:rPr lang="en-US" sz="2400" i="1" dirty="0">
                <a:sym typeface="Symbol" panose="05050102010706020507" pitchFamily="18" charset="2"/>
              </a:rPr>
              <a:t></a:t>
            </a:r>
            <a:r>
              <a:rPr lang="en-US" sz="2400" baseline="30000" dirty="0">
                <a:sym typeface="Symbol" panose="05050102010706020507" pitchFamily="18" charset="2"/>
              </a:rPr>
              <a:t>-1</a:t>
            </a:r>
            <a:r>
              <a:rPr lang="en-US" sz="2400" i="1" dirty="0">
                <a:sym typeface="Symbol" panose="05050102010706020507" pitchFamily="18" charset="2"/>
              </a:rPr>
              <a:t>k</a:t>
            </a:r>
            <a:r>
              <a:rPr lang="en-US" sz="2400" dirty="0">
                <a:sym typeface="Symbol" panose="05050102010706020507" pitchFamily="18" charset="2"/>
              </a:rPr>
              <a:t> log </a:t>
            </a:r>
            <a:r>
              <a:rPr lang="en-US" sz="2400" i="1" dirty="0">
                <a:sym typeface="Symbol" panose="05050102010706020507" pitchFamily="18" charset="2"/>
              </a:rPr>
              <a:t>k</a:t>
            </a:r>
            <a:r>
              <a:rPr lang="en-US" sz="2400" dirty="0">
                <a:sym typeface="Symbol" panose="05050102010706020507" pitchFamily="18" charset="2"/>
              </a:rPr>
              <a:t>).</a:t>
            </a:r>
          </a:p>
          <a:p>
            <a:pPr marL="271463" indent="-271463" algn="just">
              <a:buFont typeface="Arial" panose="020B0604020202020204" pitchFamily="34" charset="0"/>
              <a:buChar char="•"/>
            </a:pPr>
            <a:r>
              <a:rPr lang="en-US" sz="2400" b="0" dirty="0">
                <a:sym typeface="Symbol" panose="05050102010706020507" pitchFamily="18" charset="2"/>
              </a:rPr>
              <a:t>Improving the lower bound on </a:t>
            </a:r>
            <a:r>
              <a:rPr lang="en-US" sz="2400" b="0" i="1" dirty="0">
                <a:sym typeface="Symbol" panose="05050102010706020507" pitchFamily="18" charset="2"/>
              </a:rPr>
              <a:t>OPT</a:t>
            </a:r>
            <a:r>
              <a:rPr lang="en-US" sz="2400" b="0" dirty="0">
                <a:sym typeface="Symbol" panose="05050102010706020507" pitchFamily="18" charset="2"/>
              </a:rPr>
              <a:t> using the current solutions </a:t>
            </a:r>
            <a:r>
              <a:rPr lang="en-US" sz="2400" dirty="0">
                <a:sym typeface="Symbol" panose="05050102010706020507" pitchFamily="18" charset="2"/>
              </a:rPr>
              <a:t>improves the space complexity to </a:t>
            </a:r>
            <a:r>
              <a:rPr lang="en-US" sz="2400" i="1" dirty="0">
                <a:sym typeface="Symbol" panose="05050102010706020507" pitchFamily="18" charset="2"/>
              </a:rPr>
              <a:t>O</a:t>
            </a:r>
            <a:r>
              <a:rPr lang="en-US" sz="2400" dirty="0">
                <a:sym typeface="Symbol" panose="05050102010706020507" pitchFamily="18" charset="2"/>
              </a:rPr>
              <a:t>(</a:t>
            </a:r>
            <a:r>
              <a:rPr lang="en-US" sz="2400" i="1" dirty="0">
                <a:sym typeface="Symbol" panose="05050102010706020507" pitchFamily="18" charset="2"/>
              </a:rPr>
              <a:t></a:t>
            </a:r>
            <a:r>
              <a:rPr lang="en-US" sz="2400" baseline="30000" dirty="0">
                <a:sym typeface="Symbol" panose="05050102010706020507" pitchFamily="18" charset="2"/>
              </a:rPr>
              <a:t>-1</a:t>
            </a:r>
            <a:r>
              <a:rPr lang="en-US" sz="2400" i="1" dirty="0">
                <a:sym typeface="Symbol" panose="05050102010706020507" pitchFamily="18" charset="2"/>
              </a:rPr>
              <a:t>k</a:t>
            </a:r>
            <a:r>
              <a:rPr lang="en-US" sz="2400" dirty="0">
                <a:sym typeface="Symbol" panose="05050102010706020507" pitchFamily="18" charset="2"/>
              </a:rPr>
              <a:t>) [KMZLK19]</a:t>
            </a:r>
            <a:endParaRPr lang="en-US" sz="2400" b="0" dirty="0">
              <a:sym typeface="Symbol" panose="05050102010706020507" pitchFamily="18" charset="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2D58C9-7EFA-485E-A391-40175ADE0170}"/>
              </a:ext>
            </a:extLst>
          </p:cNvPr>
          <p:cNvSpPr/>
          <p:nvPr/>
        </p:nvSpPr>
        <p:spPr>
          <a:xfrm>
            <a:off x="539552" y="3284984"/>
            <a:ext cx="8147248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/>
              <a:t>Space Complexity</a:t>
            </a:r>
            <a:endParaRPr lang="he-IL" sz="2800" i="1" dirty="0"/>
          </a:p>
        </p:txBody>
      </p:sp>
    </p:spTree>
    <p:extLst>
      <p:ext uri="{BB962C8B-B14F-4D97-AF65-F5344CB8AC3E}">
        <p14:creationId xmlns:p14="http://schemas.microsoft.com/office/powerpoint/2010/main" val="424626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C3FA1-3588-4A90-9AE3-277AB367B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Algorithm for General Functions</a:t>
            </a:r>
            <a:endParaRPr lang="he-IL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AF5E9-E8C0-4766-ABD1-CD6E1318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2" descr="C:\Users\User\AppData\Local\Microsoft\Windows\INetCache\IE\3PNZHOW0\comicMachine1[1].png">
            <a:extLst>
              <a:ext uri="{FF2B5EF4-FFF2-40B4-BE49-F238E27FC236}">
                <a16:creationId xmlns:a16="http://schemas.microsoft.com/office/drawing/2014/main" id="{EA1C89D9-57F2-44CA-96D0-3694A95BE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36596"/>
            <a:ext cx="1837903" cy="1131076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FE0B7D-AAAA-4962-B850-2D741E087B90}"/>
              </a:ext>
            </a:extLst>
          </p:cNvPr>
          <p:cNvSpPr/>
          <p:nvPr/>
        </p:nvSpPr>
        <p:spPr>
          <a:xfrm>
            <a:off x="539552" y="1484784"/>
            <a:ext cx="8147248" cy="20162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b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Maintain </a:t>
            </a:r>
            <a:r>
              <a:rPr lang="en-US" sz="2400" i="1" dirty="0">
                <a:sym typeface="Symbol" panose="05050102010706020507" pitchFamily="18" charset="2"/>
              </a:rPr>
              <a:t>m</a:t>
            </a:r>
            <a:r>
              <a:rPr lang="en-US" sz="2400" dirty="0">
                <a:sym typeface="Symbol" panose="05050102010706020507" pitchFamily="18" charset="2"/>
              </a:rPr>
              <a:t> = </a:t>
            </a:r>
            <a:r>
              <a:rPr lang="en-US" sz="2400" i="1" dirty="0">
                <a:sym typeface="Symbol" panose="05050102010706020507" pitchFamily="18" charset="2"/>
              </a:rPr>
              <a:t> </a:t>
            </a:r>
            <a:r>
              <a:rPr lang="en-US" sz="2400" baseline="30000" dirty="0">
                <a:sym typeface="Symbol" panose="05050102010706020507" pitchFamily="18" charset="2"/>
              </a:rPr>
              <a:t>-1</a:t>
            </a:r>
            <a:r>
              <a:rPr lang="en-US" sz="2400" dirty="0">
                <a:sym typeface="Symbol" panose="05050102010706020507" pitchFamily="18" charset="2"/>
              </a:rPr>
              <a:t> solutions </a:t>
            </a:r>
            <a:r>
              <a:rPr lang="en-US" sz="2400" i="1" dirty="0">
                <a:sym typeface="Symbol" panose="05050102010706020507" pitchFamily="18" charset="2"/>
              </a:rPr>
              <a:t>S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i="1" dirty="0">
                <a:sym typeface="Symbol" panose="05050102010706020507" pitchFamily="18" charset="2"/>
              </a:rPr>
              <a:t>S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, …, </a:t>
            </a:r>
            <a:r>
              <a:rPr lang="en-US" sz="2400" i="1" dirty="0">
                <a:sym typeface="Symbol" panose="05050102010706020507" pitchFamily="18" charset="2"/>
              </a:rPr>
              <a:t>S</a:t>
            </a:r>
            <a:r>
              <a:rPr lang="en-US" sz="2400" i="1" baseline="-25000" dirty="0">
                <a:sym typeface="Symbol" panose="05050102010706020507" pitchFamily="18" charset="2"/>
              </a:rPr>
              <a:t>m</a:t>
            </a:r>
            <a:r>
              <a:rPr lang="en-US" sz="2400" dirty="0">
                <a:sym typeface="Symbol" panose="05050102010706020507" pitchFamily="18" charset="2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For every element </a:t>
            </a:r>
            <a:r>
              <a:rPr lang="en-US" sz="2400" i="1" dirty="0">
                <a:sym typeface="Symbol" panose="05050102010706020507" pitchFamily="18" charset="2"/>
              </a:rPr>
              <a:t>u</a:t>
            </a:r>
            <a:r>
              <a:rPr lang="en-US" sz="2400" dirty="0">
                <a:sym typeface="Symbol" panose="05050102010706020507" pitchFamily="18" charset="2"/>
              </a:rPr>
              <a:t> arriving, add </a:t>
            </a:r>
            <a:r>
              <a:rPr lang="en-US" sz="2400" i="1" dirty="0">
                <a:sym typeface="Symbol" panose="05050102010706020507" pitchFamily="18" charset="2"/>
              </a:rPr>
              <a:t>u</a:t>
            </a:r>
            <a:r>
              <a:rPr lang="en-US" sz="2400" dirty="0">
                <a:sym typeface="Symbol" panose="05050102010706020507" pitchFamily="18" charset="2"/>
              </a:rPr>
              <a:t> to some solution if this increases the value of the solution by at least </a:t>
            </a:r>
            <a:r>
              <a:rPr lang="en-US" sz="2400" i="1" dirty="0">
                <a:sym typeface="Symbol" panose="05050102010706020507" pitchFamily="18" charset="2"/>
              </a:rPr>
              <a:t></a:t>
            </a:r>
            <a:r>
              <a:rPr lang="en-US" sz="2400" dirty="0">
                <a:sym typeface="Symbol" panose="05050102010706020507" pitchFamily="18" charset="2"/>
              </a:rPr>
              <a:t> / (</a:t>
            </a:r>
            <a:r>
              <a:rPr lang="en-US" sz="2400" i="1" dirty="0">
                <a:sym typeface="Symbol" panose="05050102010706020507" pitchFamily="18" charset="2"/>
              </a:rPr>
              <a:t>ck</a:t>
            </a:r>
            <a:r>
              <a:rPr lang="en-US" sz="2400" dirty="0">
                <a:sym typeface="Symbol" panose="05050102010706020507" pitchFamily="18" charset="2"/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Output the best subset of </a:t>
            </a:r>
            <a:r>
              <a:rPr lang="en-US" sz="2400" i="1" dirty="0">
                <a:sym typeface="Symbol" panose="05050102010706020507" pitchFamily="18" charset="2"/>
              </a:rPr>
              <a:t>S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∪ </a:t>
            </a:r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S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 ∪  ∪ </a:t>
            </a:r>
            <a:r>
              <a:rPr lang="en-US" sz="2400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S</a:t>
            </a:r>
            <a:r>
              <a:rPr lang="en-US" sz="2400" i="1" baseline="-25000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m</a:t>
            </a:r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.</a:t>
            </a:r>
            <a:endParaRPr lang="en-US" sz="2400" dirty="0">
              <a:sym typeface="Symbol" panose="05050102010706020507" pitchFamily="18" charset="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A9BB1D-F3AF-4DF6-9BBE-62351FFC0624}"/>
              </a:ext>
            </a:extLst>
          </p:cNvPr>
          <p:cNvSpPr/>
          <p:nvPr/>
        </p:nvSpPr>
        <p:spPr>
          <a:xfrm>
            <a:off x="539552" y="1484785"/>
            <a:ext cx="8147248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/>
              <a:t>Algorithm</a:t>
            </a:r>
            <a:endParaRPr lang="he-IL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5C4545C-E39F-42EC-9283-7B32320C1FE1}"/>
                  </a:ext>
                </a:extLst>
              </p:cNvPr>
              <p:cNvSpPr/>
              <p:nvPr/>
            </p:nvSpPr>
            <p:spPr>
              <a:xfrm>
                <a:off x="539552" y="3717033"/>
                <a:ext cx="8147248" cy="151216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b" anchorCtr="0"/>
              <a:lstStyle/>
              <a:p>
                <a:pPr algn="just"/>
                <a:r>
                  <a:rPr lang="en-US" sz="2400" dirty="0">
                    <a:sym typeface="Symbol" panose="05050102010706020507" pitchFamily="18" charset="2"/>
                  </a:rPr>
                  <a:t>If some solution reaches size </a:t>
                </a:r>
                <a:r>
                  <a:rPr lang="en-US" sz="2400" i="1" dirty="0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, its value is at least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𝑐𝑘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.</m:t>
                      </m:r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5C4545C-E39F-42EC-9283-7B32320C1F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717033"/>
                <a:ext cx="8147248" cy="15121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50047B92-DFBB-48DF-8CD1-563B7EA632D9}"/>
              </a:ext>
            </a:extLst>
          </p:cNvPr>
          <p:cNvSpPr/>
          <p:nvPr/>
        </p:nvSpPr>
        <p:spPr>
          <a:xfrm>
            <a:off x="539552" y="3717033"/>
            <a:ext cx="8147248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/>
              <a:t>Analysis – Part 1</a:t>
            </a:r>
            <a:endParaRPr lang="he-IL" sz="2800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F12B34-6AE8-4065-A797-9B5A4CC039C5}"/>
              </a:ext>
            </a:extLst>
          </p:cNvPr>
          <p:cNvSpPr/>
          <p:nvPr/>
        </p:nvSpPr>
        <p:spPr>
          <a:xfrm>
            <a:off x="539552" y="5445224"/>
            <a:ext cx="8147248" cy="9111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b" anchorCtr="0"/>
          <a:lstStyle/>
          <a:p>
            <a:pPr algn="just"/>
            <a:r>
              <a:rPr lang="en-US" sz="2400" dirty="0">
                <a:sym typeface="Symbol" panose="05050102010706020507" pitchFamily="18" charset="2"/>
              </a:rPr>
              <a:t>Handling the case of no solution of size </a:t>
            </a:r>
            <a:r>
              <a:rPr lang="en-US" sz="2400" i="1" dirty="0">
                <a:sym typeface="Symbol" panose="05050102010706020507" pitchFamily="18" charset="2"/>
              </a:rPr>
              <a:t>k</a:t>
            </a:r>
            <a:r>
              <a:rPr lang="en-US" sz="2400" dirty="0">
                <a:sym typeface="Symbol" panose="05050102010706020507" pitchFamily="18" charset="2"/>
              </a:rPr>
              <a:t> is more difficult…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372B99-CCF9-498C-95D6-20917DE83501}"/>
              </a:ext>
            </a:extLst>
          </p:cNvPr>
          <p:cNvSpPr/>
          <p:nvPr/>
        </p:nvSpPr>
        <p:spPr>
          <a:xfrm>
            <a:off x="539552" y="5445224"/>
            <a:ext cx="8147248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/>
              <a:t>Analysis – Part 2</a:t>
            </a:r>
            <a:endParaRPr lang="he-IL" sz="2800" i="1" dirty="0"/>
          </a:p>
        </p:txBody>
      </p:sp>
    </p:spTree>
    <p:extLst>
      <p:ext uri="{BB962C8B-B14F-4D97-AF65-F5344CB8AC3E}">
        <p14:creationId xmlns:p14="http://schemas.microsoft.com/office/powerpoint/2010/main" val="180784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F7EF9-3223-4F96-BD8C-521445336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smtClean="0"/>
              <a:t>1/3-Approximation</a:t>
            </a:r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4E448-079C-43BB-8B4A-32A9DF65A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D086756-D231-4C98-BDBE-8183591F2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456" y="386981"/>
            <a:ext cx="820960" cy="91831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A08D5E-06B3-4D38-96D8-9ECE44DE2BD4}"/>
              </a:ext>
            </a:extLst>
          </p:cNvPr>
          <p:cNvSpPr/>
          <p:nvPr/>
        </p:nvSpPr>
        <p:spPr>
          <a:xfrm>
            <a:off x="2555776" y="1417638"/>
            <a:ext cx="4032448" cy="4991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/>
              <a:t>Set </a:t>
            </a:r>
            <a:r>
              <a:rPr lang="en-US" sz="2400" i="1" dirty="0"/>
              <a:t>c</a:t>
            </a:r>
            <a:r>
              <a:rPr lang="en-US" sz="2400" dirty="0"/>
              <a:t> = 3 so that Part 1 works.</a:t>
            </a:r>
            <a:endParaRPr lang="he-IL" sz="2400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2638EBC-5F46-4760-8FC2-C9C9D5E6DA3C}"/>
              </a:ext>
            </a:extLst>
          </p:cNvPr>
          <p:cNvSpPr/>
          <p:nvPr/>
        </p:nvSpPr>
        <p:spPr>
          <a:xfrm>
            <a:off x="4355976" y="2003235"/>
            <a:ext cx="504056" cy="489661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4AA2518-8019-4835-B497-138FF6C48EFB}"/>
                  </a:ext>
                </a:extLst>
              </p:cNvPr>
              <p:cNvSpPr/>
              <p:nvPr/>
            </p:nvSpPr>
            <p:spPr>
              <a:xfrm>
                <a:off x="457200" y="2564903"/>
                <a:ext cx="8229600" cy="4156572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If no solution is of size </a:t>
                </a:r>
                <a:r>
                  <a:rPr lang="en-US" sz="2400" i="1" dirty="0"/>
                  <a:t>k,</a:t>
                </a:r>
                <a:r>
                  <a:rPr lang="en-US" sz="2400" dirty="0"/>
                  <a:t> no element of </a:t>
                </a:r>
                <a:r>
                  <a:rPr lang="en-US" sz="2400" i="1" dirty="0"/>
                  <a:t>OPT’</a:t>
                </a:r>
                <a:r>
                  <a:rPr lang="en-US" sz="2400" dirty="0"/>
                  <a:t> = </a:t>
                </a:r>
                <a:r>
                  <a:rPr lang="en-US" sz="2400" i="1" dirty="0"/>
                  <a:t>OPT</a:t>
                </a:r>
                <a:r>
                  <a:rPr lang="en-US" sz="2400" dirty="0"/>
                  <a:t> / (</a:t>
                </a:r>
                <a:r>
                  <a:rPr lang="en-US" sz="2400" i="1" dirty="0">
                    <a:sym typeface="Symbol" panose="05050102010706020507" pitchFamily="18" charset="2"/>
                  </a:rPr>
                  <a:t>S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∪ </a:t>
                </a: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S</a:t>
                </a:r>
                <a:r>
                  <a:rPr lang="en-US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∪ 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∪ </a:t>
                </a: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S</a:t>
                </a:r>
                <a:r>
                  <a:rPr lang="en-US" sz="24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m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)</a:t>
                </a:r>
                <a:r>
                  <a:rPr lang="en-US" sz="2400" dirty="0"/>
                  <a:t> contributes</a:t>
                </a:r>
                <a:r>
                  <a:rPr lang="en-US" sz="2400" i="1" dirty="0">
                    <a:sym typeface="Symbol" panose="05050102010706020507" pitchFamily="18" charset="2"/>
                  </a:rPr>
                  <a:t></a:t>
                </a:r>
                <a:r>
                  <a:rPr lang="en-US" sz="2400" dirty="0">
                    <a:sym typeface="Symbol" panose="05050102010706020507" pitchFamily="18" charset="2"/>
                  </a:rPr>
                  <a:t> / (3</a:t>
                </a:r>
                <a:r>
                  <a:rPr lang="en-US" sz="2400" i="1" dirty="0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) to any solution.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400" dirty="0">
                  <a:sym typeface="Symbol" panose="05050102010706020507" pitchFamily="18" charset="2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ym typeface="Symbol" panose="05050102010706020507" pitchFamily="18" charset="2"/>
                  </a:rPr>
                  <a:t>Therefore,</a:t>
                </a:r>
              </a:p>
              <a:p>
                <a:pPr lvl="1" algn="just"/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𝑂𝑃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𝑂𝑃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sz="2400" b="0" dirty="0">
                  <a:sym typeface="Symbol" panose="05050102010706020507" pitchFamily="18" charset="2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∪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𝑂𝑃𝑇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𝑂𝑃𝑇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∩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∪⋅⋅⋅∪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∪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𝑂𝑃𝑇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𝑂𝑃𝑇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∩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∪⋅⋅⋅∪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.</m:t>
                      </m:r>
                    </m:oMath>
                  </m:oMathPara>
                </a14:m>
                <a:endParaRPr lang="en-US" sz="2400" b="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4AA2518-8019-4835-B497-138FF6C48E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64903"/>
                <a:ext cx="8229600" cy="415657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94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7BE2487-16A1-4741-8519-587D122993F7}"/>
              </a:ext>
            </a:extLst>
          </p:cNvPr>
          <p:cNvGrpSpPr/>
          <p:nvPr/>
        </p:nvGrpSpPr>
        <p:grpSpPr>
          <a:xfrm>
            <a:off x="457200" y="3789040"/>
            <a:ext cx="8291264" cy="2794322"/>
            <a:chOff x="4932040" y="3960639"/>
            <a:chExt cx="3816424" cy="1772617"/>
          </a:xfrm>
        </p:grpSpPr>
        <p:sp>
          <p:nvSpPr>
            <p:cNvPr id="18" name="Rounded Rectangle 19">
              <a:extLst>
                <a:ext uri="{FF2B5EF4-FFF2-40B4-BE49-F238E27FC236}">
                  <a16:creationId xmlns:a16="http://schemas.microsoft.com/office/drawing/2014/main" id="{CAD2F7F6-5999-42E7-8DD0-E1B1510C6724}"/>
                </a:ext>
              </a:extLst>
            </p:cNvPr>
            <p:cNvSpPr/>
            <p:nvPr/>
          </p:nvSpPr>
          <p:spPr>
            <a:xfrm>
              <a:off x="4932040" y="3960639"/>
              <a:ext cx="3816424" cy="177261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9F541C3-D48B-4850-A9A4-0E3F6BA79A5A}"/>
                </a:ext>
              </a:extLst>
            </p:cNvPr>
            <p:cNvSpPr txBox="1"/>
            <p:nvPr/>
          </p:nvSpPr>
          <p:spPr>
            <a:xfrm>
              <a:off x="5004048" y="3987649"/>
              <a:ext cx="3600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sng" dirty="0"/>
                <a:t>Lemma:</a:t>
              </a:r>
              <a:r>
                <a:rPr lang="en-US" sz="2400" dirty="0"/>
                <a:t> If </a:t>
              </a:r>
              <a:r>
                <a:rPr lang="en-US" sz="2400" i="1" dirty="0"/>
                <a:t>S</a:t>
              </a:r>
              <a:r>
                <a:rPr lang="en-US" sz="2400" dirty="0"/>
                <a:t> contains every element </a:t>
              </a:r>
              <a:r>
                <a:rPr lang="en-US" sz="2400" i="1" dirty="0"/>
                <a:t>u</a:t>
              </a:r>
              <a:r>
                <a:rPr lang="en-US" sz="2400" dirty="0"/>
                <a:t> with probability at most </a:t>
              </a:r>
              <a:r>
                <a:rPr lang="en-US" sz="2400" i="1" dirty="0"/>
                <a:t>p</a:t>
              </a:r>
              <a:r>
                <a:rPr lang="en-US" sz="2400" dirty="0"/>
                <a:t>, then:</a:t>
              </a:r>
              <a:endParaRPr lang="en-US" sz="2400" b="1" u="sng" dirty="0"/>
            </a:p>
          </p:txBody>
        </p:sp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11FFCE4F-B196-49D0-826B-C427736C464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7780051"/>
                </p:ext>
              </p:extLst>
            </p:nvPr>
          </p:nvGraphicFramePr>
          <p:xfrm>
            <a:off x="5831713" y="4280394"/>
            <a:ext cx="1590955" cy="219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2" name="Equation" r:id="rId3" imgW="2082600" imgH="215640" progId="Equation.3">
                    <p:embed/>
                  </p:oleObj>
                </mc:Choice>
                <mc:Fallback>
                  <p:oleObj name="Equation" r:id="rId3" imgW="2082600" imgH="215640" progId="Equation.3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id="{11FFCE4F-B196-49D0-826B-C427736C464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831713" y="4280394"/>
                          <a:ext cx="1590955" cy="2197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54906E-C4E0-4B39-A46A-B995CA9E0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Simple </a:t>
            </a:r>
            <a:r>
              <a:rPr lang="en-US" sz="4000" dirty="0" smtClean="0"/>
              <a:t>1/3-Approximation </a:t>
            </a:r>
            <a:r>
              <a:rPr lang="en-US" sz="4000" dirty="0"/>
              <a:t>(cont.)</a:t>
            </a:r>
            <a:endParaRPr lang="he-IL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A6C58-7E59-4953-A678-6261AADA1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A0A4447-074C-44DA-84B6-B4D1950F45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456" y="386981"/>
            <a:ext cx="820960" cy="918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E1BF602-3F9F-4E4E-98A5-5B3BF9DF78B9}"/>
                  </a:ext>
                </a:extLst>
              </p:cNvPr>
              <p:cNvSpPr/>
              <p:nvPr/>
            </p:nvSpPr>
            <p:spPr>
              <a:xfrm>
                <a:off x="457200" y="1484783"/>
                <a:ext cx="8229600" cy="2242097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Rearranging and averaging over all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 values gives</a:t>
                </a:r>
                <a:endParaRPr lang="en-US" sz="2400" dirty="0">
                  <a:sym typeface="Symbol" panose="05050102010706020507" pitchFamily="18" charset="2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𝑂𝑃𝑇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∩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∪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∪⋅⋅⋅∪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∪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𝑂𝑃𝑇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.</m:t>
                      </m:r>
                    </m:oMath>
                  </m:oMathPara>
                </a14:m>
                <a:endParaRPr lang="en-US" b="0" dirty="0">
                  <a:sym typeface="Symbol" panose="05050102010706020507" pitchFamily="18" charset="2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ym typeface="Symbol" panose="05050102010706020507" pitchFamily="18" charset="2"/>
                  </a:rPr>
                  <a:t>Remains to argue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⋅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∪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𝑂𝑃𝑇</m:t>
                            </m:r>
                          </m:e>
                        </m:d>
                      </m:e>
                    </m:nary>
                    <m:r>
                      <m:rPr>
                        <m:nor/>
                      </m:rPr>
                      <a:rPr lang="en-US" sz="2400" dirty="0">
                        <a:sym typeface="Symbol" panose="05050102010706020507" pitchFamily="18" charset="2"/>
                      </a:rPr>
                      <m:t> </m:t>
                    </m:r>
                    <m:r>
                      <m:rPr>
                        <m:nor/>
                      </m:rPr>
                      <a:rPr lang="en-US" sz="2400" i="1" dirty="0">
                        <a:sym typeface="Symbol" panose="05050102010706020507" pitchFamily="18" charset="2"/>
                      </a:rPr>
                      <m:t>f</m:t>
                    </m:r>
                    <m:r>
                      <m:rPr>
                        <m:nor/>
                      </m:rPr>
                      <a:rPr lang="en-US" sz="2400" i="1" dirty="0">
                        <a:sym typeface="Symbol" panose="05050102010706020507" pitchFamily="18" charset="2"/>
                      </a:rPr>
                      <m:t>(</m:t>
                    </m:r>
                    <m:r>
                      <m:rPr>
                        <m:nor/>
                      </m:rPr>
                      <a:rPr lang="en-US" sz="2400" i="1" dirty="0">
                        <a:sym typeface="Symbol" panose="05050102010706020507" pitchFamily="18" charset="2"/>
                      </a:rPr>
                      <m:t>OPT</m:t>
                    </m:r>
                    <m:r>
                      <m:rPr>
                        <m:nor/>
                      </m:rPr>
                      <a:rPr lang="en-US" sz="2400" i="1" dirty="0">
                        <a:sym typeface="Symbol" panose="05050102010706020507" pitchFamily="18" charset="2"/>
                      </a:rPr>
                      <m:t>) </m:t>
                    </m:r>
                    <m:r>
                      <m:rPr>
                        <m:nor/>
                      </m:rPr>
                      <a:rPr lang="en-US" sz="2400" b="0" dirty="0" smtClean="0">
                        <a:sym typeface="Symbol" panose="05050102010706020507" pitchFamily="18" charset="2"/>
                      </a:rPr>
                      <m:t>=</m:t>
                    </m:r>
                    <m:r>
                      <m:rPr>
                        <m:nor/>
                      </m:rPr>
                      <a:rPr lang="en-US" sz="2400" b="0" i="1" dirty="0" smtClean="0">
                        <a:sym typeface="Symbol" panose="05050102010706020507" pitchFamily="18" charset="2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</m:t>
                    </m:r>
                  </m:oMath>
                </a14:m>
                <a:r>
                  <a:rPr lang="en-US" sz="2400" b="0" dirty="0">
                    <a:sym typeface="Symbol" panose="05050102010706020507" pitchFamily="18" charset="2"/>
                  </a:rPr>
                  <a:t>.</a:t>
                </a:r>
                <a:endParaRPr lang="en-US" sz="2400" dirty="0">
                  <a:sym typeface="Symbol" panose="05050102010706020507" pitchFamily="18" charset="2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ym typeface="Symbol" panose="05050102010706020507" pitchFamily="18" charset="2"/>
                  </a:rPr>
                  <a:t>This follows from the next lemma (recall that </a:t>
                </a:r>
                <a:r>
                  <a:rPr lang="en-US" sz="2400" b="0" i="1" dirty="0">
                    <a:sym typeface="Symbol" panose="05050102010706020507" pitchFamily="18" charset="2"/>
                  </a:rPr>
                  <a:t>m</a:t>
                </a:r>
                <a:r>
                  <a:rPr lang="en-US" sz="2400" b="0" dirty="0">
                    <a:sym typeface="Symbol" panose="05050102010706020507" pitchFamily="18" charset="2"/>
                  </a:rPr>
                  <a:t> = </a:t>
                </a:r>
                <a:r>
                  <a:rPr lang="en-US" sz="2400" b="0" i="1" dirty="0">
                    <a:sym typeface="Symbol" panose="05050102010706020507" pitchFamily="18" charset="2"/>
                  </a:rPr>
                  <a:t> </a:t>
                </a:r>
                <a:r>
                  <a:rPr lang="en-US" sz="2400" b="0" baseline="30000" dirty="0">
                    <a:sym typeface="Symbol" panose="05050102010706020507" pitchFamily="18" charset="2"/>
                  </a:rPr>
                  <a:t>-1</a:t>
                </a:r>
                <a:r>
                  <a:rPr lang="en-US" sz="2400" b="0" dirty="0">
                    <a:sym typeface="Symbol" panose="05050102010706020507" pitchFamily="18" charset="2"/>
                  </a:rPr>
                  <a:t>).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E1BF602-3F9F-4E4E-98A5-5B3BF9DF7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84783"/>
                <a:ext cx="8229600" cy="22420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C16C28F1-C2AA-4075-925A-D7BAB2382C41}"/>
              </a:ext>
            </a:extLst>
          </p:cNvPr>
          <p:cNvGrpSpPr/>
          <p:nvPr/>
        </p:nvGrpSpPr>
        <p:grpSpPr>
          <a:xfrm>
            <a:off x="755576" y="4697561"/>
            <a:ext cx="7680010" cy="2348681"/>
            <a:chOff x="755576" y="4869160"/>
            <a:chExt cx="7680010" cy="234868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699713B-F993-410B-932F-154786FC8203}"/>
                </a:ext>
              </a:extLst>
            </p:cNvPr>
            <p:cNvSpPr/>
            <p:nvPr/>
          </p:nvSpPr>
          <p:spPr>
            <a:xfrm>
              <a:off x="755576" y="4869161"/>
              <a:ext cx="7680010" cy="177345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4D47AA8-CC4F-44D8-B58B-1ACB2D6474C8}"/>
                </a:ext>
              </a:extLst>
            </p:cNvPr>
            <p:cNvGrpSpPr/>
            <p:nvPr/>
          </p:nvGrpSpPr>
          <p:grpSpPr>
            <a:xfrm>
              <a:off x="1907704" y="4941168"/>
              <a:ext cx="3197755" cy="2276673"/>
              <a:chOff x="323528" y="4104655"/>
              <a:chExt cx="3197755" cy="2276673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46060B3-D6C2-4B3F-A6D7-32B8D93B2607}"/>
                  </a:ext>
                </a:extLst>
              </p:cNvPr>
              <p:cNvGrpSpPr/>
              <p:nvPr/>
            </p:nvGrpSpPr>
            <p:grpSpPr>
              <a:xfrm>
                <a:off x="323528" y="4104655"/>
                <a:ext cx="3197755" cy="1772617"/>
                <a:chOff x="323528" y="4104655"/>
                <a:chExt cx="3197755" cy="1772617"/>
              </a:xfrm>
            </p:grpSpPr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0EE210E3-D3B5-4D0E-B0E7-250E6549999C}"/>
                    </a:ext>
                  </a:extLst>
                </p:cNvPr>
                <p:cNvCxnSpPr/>
                <p:nvPr/>
              </p:nvCxnSpPr>
              <p:spPr>
                <a:xfrm flipV="1">
                  <a:off x="2153131" y="4104655"/>
                  <a:ext cx="0" cy="1368152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EFFE02B7-FE18-4CDF-8FD9-F5B5EAAABFB6}"/>
                    </a:ext>
                  </a:extLst>
                </p:cNvPr>
                <p:cNvCxnSpPr/>
                <p:nvPr/>
              </p:nvCxnSpPr>
              <p:spPr>
                <a:xfrm rot="5400000" flipV="1">
                  <a:off x="2837207" y="4788731"/>
                  <a:ext cx="0" cy="1368152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CF96815-78FD-4BD3-A1AC-608E425B52D2}"/>
                    </a:ext>
                  </a:extLst>
                </p:cNvPr>
                <p:cNvSpPr txBox="1"/>
                <p:nvPr/>
              </p:nvSpPr>
              <p:spPr>
                <a:xfrm>
                  <a:off x="2601855" y="5415607"/>
                  <a:ext cx="34336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i="1" dirty="0"/>
                    <a:t>p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BA65969-7167-4227-AF18-5B686F0A8D9C}"/>
                    </a:ext>
                  </a:extLst>
                </p:cNvPr>
                <p:cNvSpPr txBox="1"/>
                <p:nvPr/>
              </p:nvSpPr>
              <p:spPr>
                <a:xfrm>
                  <a:off x="323528" y="4507086"/>
                  <a:ext cx="18296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i="1" dirty="0"/>
                    <a:t>E</a:t>
                  </a:r>
                  <a:r>
                    <a:rPr lang="en-US" sz="2400" dirty="0"/>
                    <a:t>[</a:t>
                  </a:r>
                  <a:r>
                    <a:rPr lang="en-US" sz="2400" i="1" dirty="0"/>
                    <a:t>f</a:t>
                  </a:r>
                  <a:r>
                    <a:rPr lang="en-US" sz="2400" dirty="0"/>
                    <a:t>(</a:t>
                  </a:r>
                  <a:r>
                    <a:rPr lang="en-US" sz="2400" i="1" dirty="0"/>
                    <a:t>OPT</a:t>
                  </a:r>
                  <a:r>
                    <a:rPr lang="en-US" sz="2400" dirty="0"/>
                    <a:t> </a:t>
                  </a:r>
                  <a:r>
                    <a:rPr lang="en-US" sz="2400" dirty="0">
                      <a:sym typeface="Symbol"/>
                    </a:rPr>
                    <a:t> </a:t>
                  </a:r>
                  <a:r>
                    <a:rPr lang="en-US" sz="2400" i="1" dirty="0">
                      <a:sym typeface="Symbol"/>
                    </a:rPr>
                    <a:t>S</a:t>
                  </a:r>
                  <a:r>
                    <a:rPr lang="en-US" sz="2400" dirty="0"/>
                    <a:t>)]</a:t>
                  </a:r>
                  <a:endParaRPr lang="en-US" sz="2400" i="1" dirty="0"/>
                </a:p>
              </p:txBody>
            </p:sp>
          </p:grp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4CA45387-FA70-438B-81A3-A5CBD0F47242}"/>
                  </a:ext>
                </a:extLst>
              </p:cNvPr>
              <p:cNvSpPr/>
              <p:nvPr/>
            </p:nvSpPr>
            <p:spPr>
              <a:xfrm rot="10800000">
                <a:off x="928996" y="4365104"/>
                <a:ext cx="2232248" cy="2016224"/>
              </a:xfrm>
              <a:prstGeom prst="arc">
                <a:avLst>
                  <a:gd name="adj1" fmla="val 5977482"/>
                  <a:gd name="adj2" fmla="val 10851135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5F3C477-1122-495C-B20E-66FBDC73630B}"/>
                </a:ext>
              </a:extLst>
            </p:cNvPr>
            <p:cNvGrpSpPr/>
            <p:nvPr/>
          </p:nvGrpSpPr>
          <p:grpSpPr>
            <a:xfrm>
              <a:off x="4644008" y="4869160"/>
              <a:ext cx="1957417" cy="819671"/>
              <a:chOff x="2830607" y="3861048"/>
              <a:chExt cx="1957417" cy="819671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C66721F0-1349-4994-8C1C-203A460AE2CD}"/>
                  </a:ext>
                </a:extLst>
              </p:cNvPr>
              <p:cNvCxnSpPr/>
              <p:nvPr/>
            </p:nvCxnSpPr>
            <p:spPr>
              <a:xfrm flipH="1">
                <a:off x="2830607" y="4392687"/>
                <a:ext cx="315698" cy="28803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CB4569-D8BB-4F21-BC1B-FA53E06343DA}"/>
                  </a:ext>
                </a:extLst>
              </p:cNvPr>
              <p:cNvSpPr txBox="1"/>
              <p:nvPr/>
            </p:nvSpPr>
            <p:spPr>
              <a:xfrm>
                <a:off x="3072491" y="3861048"/>
                <a:ext cx="171553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Concave by</a:t>
                </a:r>
              </a:p>
              <a:p>
                <a:pPr algn="ctr"/>
                <a:r>
                  <a:rPr lang="en-US" sz="2000" dirty="0" err="1"/>
                  <a:t>Submodularity</a:t>
                </a:r>
                <a:endParaRPr lang="en-US" sz="2000" dirty="0"/>
              </a:p>
            </p:txBody>
          </p:sp>
        </p:grpSp>
      </p:grpSp>
      <p:cxnSp>
        <p:nvCxnSpPr>
          <p:cNvPr id="25" name="Straight Connector 24"/>
          <p:cNvCxnSpPr>
            <a:stCxn id="9" idx="0"/>
            <a:endCxn id="9" idx="2"/>
          </p:cNvCxnSpPr>
          <p:nvPr/>
        </p:nvCxnSpPr>
        <p:spPr>
          <a:xfrm>
            <a:off x="3798282" y="5041640"/>
            <a:ext cx="946987" cy="101309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Callout 2"/>
              <p:cNvSpPr/>
              <p:nvPr/>
            </p:nvSpPr>
            <p:spPr>
              <a:xfrm>
                <a:off x="1259632" y="3501008"/>
                <a:ext cx="7056784" cy="2304256"/>
              </a:xfrm>
              <a:prstGeom prst="cloudCallout">
                <a:avLst>
                  <a:gd name="adj1" fmla="val -26559"/>
                  <a:gd name="adj2" fmla="val -64886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Because </a:t>
                </a:r>
                <a:r>
                  <a:rPr lang="en-US" sz="2400" i="1" dirty="0" smtClean="0"/>
                  <a:t>S</a:t>
                </a:r>
                <a:r>
                  <a:rPr lang="en-US" sz="2400" baseline="-25000" dirty="0" smtClean="0"/>
                  <a:t>1</a:t>
                </a:r>
                <a:r>
                  <a:rPr lang="en-US" sz="2400" dirty="0" smtClean="0"/>
                  <a:t>, </a:t>
                </a:r>
                <a:r>
                  <a:rPr lang="en-US" sz="2400" i="1" dirty="0" smtClean="0"/>
                  <a:t>S</a:t>
                </a:r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, …, </a:t>
                </a:r>
                <a:r>
                  <a:rPr lang="en-US" sz="2400" i="1" dirty="0" smtClean="0"/>
                  <a:t>S</a:t>
                </a:r>
                <a:r>
                  <a:rPr lang="en-US" sz="2400" i="1" baseline="-25000" dirty="0" smtClean="0"/>
                  <a:t>m</a:t>
                </a:r>
                <a:r>
                  <a:rPr lang="en-US" sz="2400" dirty="0" smtClean="0"/>
                  <a:t> are possible solutions of the algorithm, and so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𝑂𝑃𝑇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∩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∪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∪⋅⋅⋅∪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loud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501008"/>
                <a:ext cx="7056784" cy="2304256"/>
              </a:xfrm>
              <a:prstGeom prst="cloudCallout">
                <a:avLst>
                  <a:gd name="adj1" fmla="val -26559"/>
                  <a:gd name="adj2" fmla="val -64886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26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5CC1D-D118-454B-B95D-8A34A4524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to </a:t>
            </a:r>
            <a:r>
              <a:rPr lang="en-US" dirty="0" smtClean="0"/>
              <a:t>1/2-Approximation</a:t>
            </a:r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06C4F-0116-4AF5-9EAA-F06F7B3A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391EEE8-8368-4562-B6DE-DEA529FE6AED}"/>
              </a:ext>
            </a:extLst>
          </p:cNvPr>
          <p:cNvSpPr/>
          <p:nvPr/>
        </p:nvSpPr>
        <p:spPr>
          <a:xfrm>
            <a:off x="457200" y="1484783"/>
            <a:ext cx="8229600" cy="9361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en-US" sz="2400" dirty="0"/>
              <a:t>To get </a:t>
            </a:r>
            <a:r>
              <a:rPr lang="en-US" sz="2400" dirty="0" smtClean="0"/>
              <a:t>1/2-approximation </a:t>
            </a:r>
            <a:r>
              <a:rPr lang="en-US" sz="2400" dirty="0"/>
              <a:t>we set </a:t>
            </a:r>
            <a:r>
              <a:rPr lang="en-US" sz="2400" i="1" dirty="0"/>
              <a:t>c</a:t>
            </a:r>
            <a:r>
              <a:rPr lang="en-US" sz="2400" dirty="0"/>
              <a:t> = 2, so that the first part (some set reaches size </a:t>
            </a:r>
            <a:r>
              <a:rPr lang="en-US" sz="2400" i="1" dirty="0"/>
              <a:t>k</a:t>
            </a:r>
            <a:r>
              <a:rPr lang="en-US" sz="2400" dirty="0"/>
              <a:t>) works.</a:t>
            </a:r>
            <a:endParaRPr lang="en-US" sz="2400" b="0" dirty="0">
              <a:sym typeface="Symbol" panose="05050102010706020507" pitchFamily="18" charset="2"/>
            </a:endParaRPr>
          </a:p>
        </p:txBody>
      </p:sp>
      <p:pic>
        <p:nvPicPr>
          <p:cNvPr id="5" name="Picture 6" descr="C:\Users\User\AppData\Local\Microsoft\Windows\INetCache\IE\1771SIG9\think_smiley[1].gif">
            <a:extLst>
              <a:ext uri="{FF2B5EF4-FFF2-40B4-BE49-F238E27FC236}">
                <a16:creationId xmlns:a16="http://schemas.microsoft.com/office/drawing/2014/main" id="{1022C76B-70A2-4695-BC31-684BE4AD4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0511" y="332657"/>
            <a:ext cx="773937" cy="122413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C8F0314-82F6-4AE8-AFDE-9A881CACD367}"/>
                  </a:ext>
                </a:extLst>
              </p:cNvPr>
              <p:cNvSpPr/>
              <p:nvPr/>
            </p:nvSpPr>
            <p:spPr>
              <a:xfrm>
                <a:off x="467544" y="2564903"/>
                <a:ext cx="8229600" cy="3960440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t" anchorCtr="1"/>
              <a:lstStyle/>
              <a:p>
                <a:pPr marL="361950" indent="-361950" algn="just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For the other case, we consider a solution consisting of the elements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∪⋯∪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>
                    <a:sym typeface="Symbol" panose="05050102010706020507" pitchFamily="18" charset="2"/>
                  </a:rPr>
                  <a:t> plus a random set </a:t>
                </a:r>
                <a:r>
                  <a:rPr lang="en-US" sz="2400" b="0" i="1" dirty="0">
                    <a:sym typeface="Symbol" panose="05050102010706020507" pitchFamily="18" charset="2"/>
                  </a:rPr>
                  <a:t>S</a:t>
                </a:r>
                <a:r>
                  <a:rPr lang="en-US" sz="2400" b="0" i="1" baseline="-25000" dirty="0">
                    <a:sym typeface="Symbol" panose="05050102010706020507" pitchFamily="18" charset="2"/>
                  </a:rPr>
                  <a:t>i</a:t>
                </a:r>
                <a:r>
                  <a:rPr lang="en-US" sz="2400" dirty="0">
                    <a:sym typeface="Symbol" panose="05050102010706020507" pitchFamily="18" charset="2"/>
                  </a:rPr>
                  <a:t>.</a:t>
                </a:r>
              </a:p>
              <a:p>
                <a:pPr marL="361950" indent="-36195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ym typeface="Symbol" panose="05050102010706020507" pitchFamily="18" charset="2"/>
                  </a:rPr>
                  <a:t>The set </a:t>
                </a:r>
                <a:r>
                  <a:rPr lang="en-US" sz="2400" i="1" dirty="0">
                    <a:sym typeface="Symbol" panose="05050102010706020507" pitchFamily="18" charset="2"/>
                  </a:rPr>
                  <a:t>S</a:t>
                </a:r>
                <a:r>
                  <a:rPr lang="en-US" sz="2400" i="1" baseline="-25000" dirty="0">
                    <a:sym typeface="Symbol" panose="05050102010706020507" pitchFamily="18" charset="2"/>
                  </a:rPr>
                  <a:t>i</a:t>
                </a:r>
                <a:r>
                  <a:rPr lang="en-US" sz="2400" dirty="0">
                    <a:sym typeface="Symbol" panose="05050102010706020507" pitchFamily="18" charset="2"/>
                  </a:rPr>
                  <a:t> acts as a proxy for the other elements of </a:t>
                </a:r>
                <a:r>
                  <a:rPr lang="en-US" sz="2400" i="1" dirty="0">
                    <a:sym typeface="Symbol" panose="05050102010706020507" pitchFamily="18" charset="2"/>
                  </a:rPr>
                  <a:t>OPT</a:t>
                </a:r>
                <a:r>
                  <a:rPr lang="en-US" sz="2400" dirty="0">
                    <a:sym typeface="Symbol" panose="05050102010706020507" pitchFamily="18" charset="2"/>
                  </a:rPr>
                  <a:t> (because they do not add much value to it).</a:t>
                </a: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C8F0314-82F6-4AE8-AFDE-9A881CACD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564903"/>
                <a:ext cx="8229600" cy="396044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BBC81AE-057C-4608-B3B5-AD149F676030}"/>
              </a:ext>
            </a:extLst>
          </p:cNvPr>
          <p:cNvSpPr/>
          <p:nvPr/>
        </p:nvSpPr>
        <p:spPr>
          <a:xfrm>
            <a:off x="638200" y="4734409"/>
            <a:ext cx="2133600" cy="14871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u="sng" dirty="0"/>
              <a:t>Problem</a:t>
            </a:r>
          </a:p>
          <a:p>
            <a:r>
              <a:rPr lang="en-US" sz="2400" dirty="0"/>
              <a:t>Can be too large for a valid solution.</a:t>
            </a:r>
            <a:endParaRPr lang="he-IL" sz="2400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9078EF5-5FB2-4638-BFA9-BD219D754D9D}"/>
              </a:ext>
            </a:extLst>
          </p:cNvPr>
          <p:cNvSpPr/>
          <p:nvPr/>
        </p:nvSpPr>
        <p:spPr>
          <a:xfrm rot="16200000">
            <a:off x="2764603" y="5245662"/>
            <a:ext cx="504056" cy="34564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0427B5-C4B6-454A-AFD1-50CB2801F253}"/>
              </a:ext>
            </a:extLst>
          </p:cNvPr>
          <p:cNvSpPr/>
          <p:nvPr/>
        </p:nvSpPr>
        <p:spPr>
          <a:xfrm>
            <a:off x="3203848" y="4725144"/>
            <a:ext cx="2102626" cy="14871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u="sng" dirty="0"/>
              <a:t>Solution</a:t>
            </a:r>
          </a:p>
          <a:p>
            <a:r>
              <a:rPr lang="en-US" sz="2400" dirty="0"/>
              <a:t>Add a random part of </a:t>
            </a:r>
            <a:r>
              <a:rPr lang="en-US" sz="2400" i="1" dirty="0"/>
              <a:t>S</a:t>
            </a:r>
            <a:r>
              <a:rPr lang="en-US" sz="2400" i="1" baseline="-25000" dirty="0"/>
              <a:t>i</a:t>
            </a:r>
            <a:r>
              <a:rPr lang="en-US" sz="2400" dirty="0"/>
              <a:t> of the right size.</a:t>
            </a:r>
            <a:endParaRPr lang="he-IL" sz="2400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A1C8A20-145B-4BC5-A2A1-7219A526BC24}"/>
              </a:ext>
            </a:extLst>
          </p:cNvPr>
          <p:cNvSpPr/>
          <p:nvPr/>
        </p:nvSpPr>
        <p:spPr>
          <a:xfrm rot="16200000">
            <a:off x="5284883" y="5254926"/>
            <a:ext cx="504056" cy="34564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FDA5ED6-8238-4573-B460-10B710981221}"/>
              </a:ext>
            </a:extLst>
          </p:cNvPr>
          <p:cNvSpPr/>
          <p:nvPr/>
        </p:nvSpPr>
        <p:spPr>
          <a:xfrm>
            <a:off x="5738522" y="4734409"/>
            <a:ext cx="2793918" cy="1477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u="sng" dirty="0"/>
              <a:t>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Based on the above ideas.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lot of math.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37290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Submodular Maximization: What and Why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FE1A8FC-AC06-49DE-AD3E-06E896EB74FA}"/>
              </a:ext>
            </a:extLst>
          </p:cNvPr>
          <p:cNvSpPr/>
          <p:nvPr/>
        </p:nvSpPr>
        <p:spPr>
          <a:xfrm>
            <a:off x="457200" y="1268760"/>
            <a:ext cx="8229600" cy="23863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ym typeface="Symbol"/>
              </a:rPr>
              <a:t>Set functions are functions that assign values to sets.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ym typeface="Symbol"/>
              </a:rPr>
              <a:t>Submodular functions are set functions that have the natural property of diminishing returns.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sym typeface="Symbol"/>
              </a:rPr>
              <a:t>Formal definitions later.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FE1A8FC-AC06-49DE-AD3E-06E896EB74FA}"/>
              </a:ext>
            </a:extLst>
          </p:cNvPr>
          <p:cNvSpPr/>
          <p:nvPr/>
        </p:nvSpPr>
        <p:spPr>
          <a:xfrm>
            <a:off x="457200" y="3970028"/>
            <a:ext cx="8229600" cy="23863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ym typeface="Symbol"/>
              </a:rPr>
              <a:t>Many Applications</a:t>
            </a:r>
            <a:endParaRPr lang="en-US" sz="2800" dirty="0">
              <a:solidFill>
                <a:srgbClr val="FF0000"/>
              </a:solidFill>
              <a:sym typeface="Symbo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243">
            <a:off x="7884368" y="288715"/>
            <a:ext cx="648072" cy="107170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11560" y="4634381"/>
            <a:ext cx="3888432" cy="1602931"/>
            <a:chOff x="611560" y="4634381"/>
            <a:chExt cx="3888432" cy="1602931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5FE1A8FC-AC06-49DE-AD3E-06E896EB74FA}"/>
                </a:ext>
              </a:extLst>
            </p:cNvPr>
            <p:cNvSpPr/>
            <p:nvPr/>
          </p:nvSpPr>
          <p:spPr>
            <a:xfrm>
              <a:off x="611560" y="4634381"/>
              <a:ext cx="3888432" cy="160293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Ins="91440" rtlCol="0" anchor="t" anchorCtr="0"/>
            <a:lstStyle/>
            <a:p>
              <a:pPr algn="just"/>
              <a:r>
                <a:rPr lang="en-US" sz="2400" b="1" u="sng" dirty="0" err="1">
                  <a:sym typeface="Symbol"/>
                </a:rPr>
                <a:t>Combinatorics</a:t>
              </a:r>
              <a:endParaRPr lang="en-US" sz="2400" b="1" u="sng" dirty="0">
                <a:sym typeface="Symbol"/>
              </a:endParaRP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2400" dirty="0">
                  <a:sym typeface="Symbol"/>
                </a:rPr>
                <a:t>cut functions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2400" dirty="0">
                  <a:sym typeface="Symbol"/>
                </a:rPr>
                <a:t>coverage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2400" dirty="0" err="1">
                  <a:sym typeface="Symbol"/>
                </a:rPr>
                <a:t>matroid</a:t>
              </a:r>
              <a:r>
                <a:rPr lang="en-US" sz="2400" dirty="0">
                  <a:sym typeface="Symbol"/>
                </a:rPr>
                <a:t> rank </a:t>
              </a:r>
              <a:r>
                <a:rPr lang="en-US" sz="2400" dirty="0" err="1">
                  <a:sym typeface="Symbol"/>
                </a:rPr>
                <a:t>fuctions</a:t>
              </a:r>
              <a:endParaRPr lang="en-US" sz="2400" dirty="0">
                <a:sym typeface="Symbol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843808" y="4797152"/>
              <a:ext cx="1440160" cy="864096"/>
              <a:chOff x="5292080" y="5899669"/>
              <a:chExt cx="3049293" cy="52192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5292080" y="5914816"/>
                <a:ext cx="3024336" cy="506774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580112" y="6002951"/>
                <a:ext cx="1152128" cy="33050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rc 13"/>
              <p:cNvSpPr/>
              <p:nvPr/>
            </p:nvSpPr>
            <p:spPr>
              <a:xfrm>
                <a:off x="6037117" y="5980917"/>
                <a:ext cx="2304256" cy="440673"/>
              </a:xfrm>
              <a:prstGeom prst="arc">
                <a:avLst>
                  <a:gd name="adj1" fmla="val 12205089"/>
                  <a:gd name="adj2" fmla="val 16675770"/>
                </a:avLst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Arc 14"/>
              <p:cNvSpPr/>
              <p:nvPr/>
            </p:nvSpPr>
            <p:spPr>
              <a:xfrm flipV="1">
                <a:off x="6024639" y="5899669"/>
                <a:ext cx="2304256" cy="440673"/>
              </a:xfrm>
              <a:prstGeom prst="arc">
                <a:avLst>
                  <a:gd name="adj1" fmla="val 12205089"/>
                  <a:gd name="adj2" fmla="val 16675770"/>
                </a:avLst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6228184" y="6157186"/>
                <a:ext cx="108012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/>
          <p:cNvGrpSpPr/>
          <p:nvPr/>
        </p:nvGrpSpPr>
        <p:grpSpPr>
          <a:xfrm>
            <a:off x="4654353" y="4649204"/>
            <a:ext cx="3806080" cy="1588108"/>
            <a:chOff x="457199" y="3301830"/>
            <a:chExt cx="4332029" cy="1310788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5FE1A8FC-AC06-49DE-AD3E-06E896EB74FA}"/>
                </a:ext>
              </a:extLst>
            </p:cNvPr>
            <p:cNvSpPr/>
            <p:nvPr/>
          </p:nvSpPr>
          <p:spPr>
            <a:xfrm>
              <a:off x="457199" y="3301830"/>
              <a:ext cx="4042793" cy="131078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Ins="457200" rtlCol="0" anchor="t" anchorCtr="0"/>
            <a:lstStyle/>
            <a:p>
              <a:pPr algn="just"/>
              <a:r>
                <a:rPr lang="en-US" sz="2400" b="1" u="sng" dirty="0">
                  <a:sym typeface="Symbol"/>
                </a:rPr>
                <a:t>Economics</a:t>
              </a:r>
            </a:p>
            <a:p>
              <a:pPr algn="just"/>
              <a:r>
                <a:rPr lang="en-US" sz="2200" dirty="0">
                  <a:sym typeface="Symbol"/>
                </a:rPr>
                <a:t>Buying 100 apples is cheaper than buying them separately.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8927">
              <a:off x="4016662" y="3390817"/>
              <a:ext cx="772566" cy="1093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74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C686F-C3A9-4620-82EC-886EC1C4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Hardness for General Functions</a:t>
            </a:r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FA026-C6C2-480F-87EE-2469BEB3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04A08ADA-5BCC-4F1E-B5F8-F95A6FBAB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74638"/>
            <a:ext cx="1000125" cy="1143000"/>
          </a:xfr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4B76251-E1E5-480E-B423-F9E4CCA31F23}"/>
              </a:ext>
            </a:extLst>
          </p:cNvPr>
          <p:cNvSpPr/>
          <p:nvPr/>
        </p:nvSpPr>
        <p:spPr>
          <a:xfrm>
            <a:off x="539552" y="1417638"/>
            <a:ext cx="8147248" cy="21553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3ADE12-7060-4FFE-8B21-BCDAFFE4710C}"/>
              </a:ext>
            </a:extLst>
          </p:cNvPr>
          <p:cNvSpPr/>
          <p:nvPr/>
        </p:nvSpPr>
        <p:spPr>
          <a:xfrm>
            <a:off x="539552" y="1417638"/>
            <a:ext cx="8147248" cy="4271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/>
              <a:t>Ground Set</a:t>
            </a:r>
            <a:endParaRPr lang="he-IL" sz="24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1928033-C4C5-491A-ADFD-2AABF9E99097}"/>
              </a:ext>
            </a:extLst>
          </p:cNvPr>
          <p:cNvSpPr/>
          <p:nvPr/>
        </p:nvSpPr>
        <p:spPr>
          <a:xfrm>
            <a:off x="899592" y="2060848"/>
            <a:ext cx="2376264" cy="13681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800" i="1" dirty="0"/>
              <a:t>G</a:t>
            </a:r>
            <a:endParaRPr lang="en-US" i="1" dirty="0"/>
          </a:p>
          <a:p>
            <a:pPr algn="ctr"/>
            <a:r>
              <a:rPr lang="en-US" sz="2000" i="1" dirty="0"/>
              <a:t>k</a:t>
            </a:r>
            <a:r>
              <a:rPr lang="en-US" sz="2000" dirty="0"/>
              <a:t> good elements</a:t>
            </a:r>
            <a:endParaRPr lang="he-IL" sz="2000" i="1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E2BD180-356E-44F5-915A-1CD319A7C0D1}"/>
              </a:ext>
            </a:extLst>
          </p:cNvPr>
          <p:cNvSpPr/>
          <p:nvPr/>
        </p:nvSpPr>
        <p:spPr>
          <a:xfrm>
            <a:off x="3555644" y="2053221"/>
            <a:ext cx="2376264" cy="13681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800" i="1" dirty="0"/>
              <a:t>B</a:t>
            </a:r>
            <a:endParaRPr lang="en-US" i="1" dirty="0"/>
          </a:p>
          <a:p>
            <a:pPr algn="ctr"/>
            <a:r>
              <a:rPr lang="en-US" sz="2000" dirty="0"/>
              <a:t>many bad elements</a:t>
            </a:r>
            <a:endParaRPr lang="he-IL" sz="20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BD4470C-5964-4A12-9B89-271E9080B23D}"/>
              </a:ext>
            </a:extLst>
          </p:cNvPr>
          <p:cNvSpPr/>
          <p:nvPr/>
        </p:nvSpPr>
        <p:spPr>
          <a:xfrm>
            <a:off x="6121222" y="2053221"/>
            <a:ext cx="2376264" cy="13681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800" i="1" dirty="0"/>
              <a:t>w</a:t>
            </a:r>
            <a:endParaRPr lang="en-US" i="1" dirty="0"/>
          </a:p>
          <a:p>
            <a:pPr algn="ctr"/>
            <a:r>
              <a:rPr lang="en-US" sz="2000" dirty="0"/>
              <a:t>one large element</a:t>
            </a:r>
            <a:endParaRPr lang="he-IL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AAD97A-2D15-4EE6-BF04-E5631354BB6E}"/>
              </a:ext>
            </a:extLst>
          </p:cNvPr>
          <p:cNvSpPr/>
          <p:nvPr/>
        </p:nvSpPr>
        <p:spPr>
          <a:xfrm>
            <a:off x="539552" y="3789040"/>
            <a:ext cx="8147248" cy="21553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C93B41-3D63-4AB6-A20D-D3FD6FBC1787}"/>
              </a:ext>
            </a:extLst>
          </p:cNvPr>
          <p:cNvSpPr/>
          <p:nvPr/>
        </p:nvSpPr>
        <p:spPr>
          <a:xfrm>
            <a:off x="539552" y="3789040"/>
            <a:ext cx="8147248" cy="4396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/>
              <a:t>Objective function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</a:t>
            </a:r>
            <a:endParaRPr lang="he-IL" sz="24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76C595C-A7B1-40EE-A6C7-8C72BEDACE1F}"/>
              </a:ext>
            </a:extLst>
          </p:cNvPr>
          <p:cNvSpPr/>
          <p:nvPr/>
        </p:nvSpPr>
        <p:spPr>
          <a:xfrm>
            <a:off x="1475656" y="4437112"/>
            <a:ext cx="2797968" cy="13681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800" dirty="0"/>
              <a:t>|</a:t>
            </a:r>
            <a:r>
              <a:rPr lang="en-US" sz="4800" i="1" dirty="0"/>
              <a:t>S</a:t>
            </a:r>
            <a:r>
              <a:rPr lang="en-US" sz="4800" dirty="0"/>
              <a:t>|</a:t>
            </a:r>
            <a:endParaRPr lang="en-US" dirty="0"/>
          </a:p>
          <a:p>
            <a:pPr algn="ctr"/>
            <a:r>
              <a:rPr lang="en-US" sz="2000" dirty="0"/>
              <a:t>without </a:t>
            </a:r>
            <a:r>
              <a:rPr lang="en-US" sz="2000" i="1" dirty="0"/>
              <a:t>w</a:t>
            </a:r>
            <a:endParaRPr lang="he-IL" sz="2000" i="1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19DD479-3C16-496D-AE18-10E35C936D72}"/>
              </a:ext>
            </a:extLst>
          </p:cNvPr>
          <p:cNvSpPr/>
          <p:nvPr/>
        </p:nvSpPr>
        <p:spPr>
          <a:xfrm>
            <a:off x="5004048" y="4437112"/>
            <a:ext cx="3168352" cy="13681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800" i="1" dirty="0"/>
              <a:t>k </a:t>
            </a:r>
            <a:r>
              <a:rPr lang="en-US" sz="4800" dirty="0"/>
              <a:t>+ |</a:t>
            </a:r>
            <a:r>
              <a:rPr lang="en-US" sz="4800" i="1" dirty="0"/>
              <a:t>S</a:t>
            </a:r>
            <a:r>
              <a:rPr lang="en-US" sz="4800" dirty="0">
                <a:sym typeface="Symbol" panose="05050102010706020507" pitchFamily="18" charset="2"/>
              </a:rPr>
              <a:t></a:t>
            </a:r>
            <a:r>
              <a:rPr lang="en-US" sz="4800" i="1" dirty="0">
                <a:sym typeface="Symbol" panose="05050102010706020507" pitchFamily="18" charset="2"/>
              </a:rPr>
              <a:t>G</a:t>
            </a:r>
            <a:r>
              <a:rPr lang="en-US" sz="4800" dirty="0"/>
              <a:t>|</a:t>
            </a:r>
            <a:endParaRPr lang="en-US" dirty="0"/>
          </a:p>
          <a:p>
            <a:pPr algn="ctr"/>
            <a:r>
              <a:rPr lang="en-US" sz="2000" dirty="0"/>
              <a:t>with </a:t>
            </a:r>
            <a:r>
              <a:rPr lang="en-US" sz="2000" i="1" dirty="0"/>
              <a:t>w</a:t>
            </a:r>
            <a:endParaRPr lang="he-IL" sz="2000" i="1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D2C6EB2-E7E3-447E-AE58-E5170B83D33C}"/>
              </a:ext>
            </a:extLst>
          </p:cNvPr>
          <p:cNvSpPr/>
          <p:nvPr/>
        </p:nvSpPr>
        <p:spPr>
          <a:xfrm>
            <a:off x="539552" y="6021288"/>
            <a:ext cx="8147248" cy="3651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Non-negative</a:t>
            </a:r>
            <a:endParaRPr lang="he-IL" sz="2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BE8CED-0B35-468D-88DF-B324A2015FDE}"/>
              </a:ext>
            </a:extLst>
          </p:cNvPr>
          <p:cNvSpPr txBox="1"/>
          <p:nvPr/>
        </p:nvSpPr>
        <p:spPr>
          <a:xfrm>
            <a:off x="4427984" y="5988406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Submodular</a:t>
            </a:r>
            <a:endParaRPr lang="he-IL" sz="2200" dirty="0"/>
          </a:p>
        </p:txBody>
      </p:sp>
    </p:spTree>
    <p:extLst>
      <p:ext uri="{BB962C8B-B14F-4D97-AF65-F5344CB8AC3E}">
        <p14:creationId xmlns:p14="http://schemas.microsoft.com/office/powerpoint/2010/main" val="375708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C686F-C3A9-4620-82EC-886EC1C4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Hardness for General Functions (</a:t>
            </a:r>
            <a:r>
              <a:rPr lang="en-US" sz="3600" dirty="0" err="1"/>
              <a:t>cont</a:t>
            </a:r>
            <a:r>
              <a:rPr lang="en-US" sz="3600" dirty="0"/>
              <a:t>).</a:t>
            </a:r>
            <a:endParaRPr lang="he-IL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FA026-C6C2-480F-87EE-2469BEB3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B76251-E1E5-480E-B423-F9E4CCA31F23}"/>
              </a:ext>
            </a:extLst>
          </p:cNvPr>
          <p:cNvSpPr/>
          <p:nvPr/>
        </p:nvSpPr>
        <p:spPr>
          <a:xfrm>
            <a:off x="539552" y="1273622"/>
            <a:ext cx="4176464" cy="17721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3ADE12-7060-4FFE-8B21-BCDAFFE4710C}"/>
              </a:ext>
            </a:extLst>
          </p:cNvPr>
          <p:cNvSpPr/>
          <p:nvPr/>
        </p:nvSpPr>
        <p:spPr>
          <a:xfrm>
            <a:off x="539552" y="1273622"/>
            <a:ext cx="4176464" cy="4271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/>
              <a:t>Ground Set</a:t>
            </a:r>
            <a:endParaRPr lang="he-IL" sz="24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1928033-C4C5-491A-ADFD-2AABF9E99097}"/>
              </a:ext>
            </a:extLst>
          </p:cNvPr>
          <p:cNvSpPr/>
          <p:nvPr/>
        </p:nvSpPr>
        <p:spPr>
          <a:xfrm>
            <a:off x="611560" y="1882784"/>
            <a:ext cx="1296144" cy="10517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i="1" dirty="0"/>
              <a:t>G</a:t>
            </a:r>
          </a:p>
          <a:p>
            <a:pPr algn="ctr"/>
            <a:r>
              <a:rPr lang="en-US" sz="2000" i="1" dirty="0"/>
              <a:t>k</a:t>
            </a:r>
            <a:r>
              <a:rPr lang="en-US" sz="2000" dirty="0"/>
              <a:t> good elements</a:t>
            </a:r>
            <a:endParaRPr lang="he-IL" sz="2000" i="1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E2BD180-356E-44F5-915A-1CD319A7C0D1}"/>
              </a:ext>
            </a:extLst>
          </p:cNvPr>
          <p:cNvSpPr/>
          <p:nvPr/>
        </p:nvSpPr>
        <p:spPr>
          <a:xfrm>
            <a:off x="1979712" y="1857557"/>
            <a:ext cx="1296144" cy="107405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72000" rtlCol="1" anchor="ctr"/>
          <a:lstStyle/>
          <a:p>
            <a:pPr algn="ctr"/>
            <a:r>
              <a:rPr lang="en-US" sz="3600" i="1" dirty="0"/>
              <a:t>B</a:t>
            </a:r>
          </a:p>
          <a:p>
            <a:pPr algn="ctr"/>
            <a:r>
              <a:rPr lang="en-US" sz="2000" dirty="0"/>
              <a:t>many bad elements</a:t>
            </a:r>
            <a:endParaRPr lang="he-IL" sz="20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BD4470C-5964-4A12-9B89-271E9080B23D}"/>
              </a:ext>
            </a:extLst>
          </p:cNvPr>
          <p:cNvSpPr/>
          <p:nvPr/>
        </p:nvSpPr>
        <p:spPr>
          <a:xfrm>
            <a:off x="3347864" y="1860498"/>
            <a:ext cx="1296144" cy="107405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i="1" dirty="0"/>
              <a:t>w</a:t>
            </a:r>
          </a:p>
          <a:p>
            <a:pPr algn="ctr"/>
            <a:r>
              <a:rPr lang="en-US" sz="2000" dirty="0"/>
              <a:t>one large element</a:t>
            </a:r>
            <a:endParaRPr lang="he-IL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AAD97A-2D15-4EE6-BF04-E5631354BB6E}"/>
              </a:ext>
            </a:extLst>
          </p:cNvPr>
          <p:cNvSpPr/>
          <p:nvPr/>
        </p:nvSpPr>
        <p:spPr>
          <a:xfrm>
            <a:off x="4867116" y="1268760"/>
            <a:ext cx="3953356" cy="17721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C93B41-3D63-4AB6-A20D-D3FD6FBC1787}"/>
              </a:ext>
            </a:extLst>
          </p:cNvPr>
          <p:cNvSpPr/>
          <p:nvPr/>
        </p:nvSpPr>
        <p:spPr>
          <a:xfrm>
            <a:off x="4860032" y="1268760"/>
            <a:ext cx="3960440" cy="4271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/>
              <a:t>Objective function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</a:t>
            </a:r>
            <a:endParaRPr lang="he-IL" sz="24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76C595C-A7B1-40EE-A6C7-8C72BEDACE1F}"/>
              </a:ext>
            </a:extLst>
          </p:cNvPr>
          <p:cNvSpPr/>
          <p:nvPr/>
        </p:nvSpPr>
        <p:spPr>
          <a:xfrm>
            <a:off x="4932040" y="1844824"/>
            <a:ext cx="1579004" cy="107405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dirty="0"/>
              <a:t>|</a:t>
            </a:r>
            <a:r>
              <a:rPr lang="en-US" sz="3600" i="1" dirty="0"/>
              <a:t>S</a:t>
            </a:r>
            <a:r>
              <a:rPr lang="en-US" sz="3600" dirty="0"/>
              <a:t>|</a:t>
            </a:r>
          </a:p>
          <a:p>
            <a:pPr algn="ctr"/>
            <a:r>
              <a:rPr lang="en-US" sz="2000" dirty="0"/>
              <a:t>without </a:t>
            </a:r>
            <a:r>
              <a:rPr lang="en-US" sz="2000" i="1" dirty="0"/>
              <a:t>w</a:t>
            </a:r>
            <a:endParaRPr lang="he-IL" sz="2000" i="1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19DD479-3C16-496D-AE18-10E35C936D72}"/>
              </a:ext>
            </a:extLst>
          </p:cNvPr>
          <p:cNvSpPr/>
          <p:nvPr/>
        </p:nvSpPr>
        <p:spPr>
          <a:xfrm>
            <a:off x="6588224" y="1844825"/>
            <a:ext cx="2160240" cy="107405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72000" rtlCol="1" anchor="ctr"/>
          <a:lstStyle/>
          <a:p>
            <a:pPr algn="ctr"/>
            <a:r>
              <a:rPr lang="en-US" sz="3600" i="1" dirty="0"/>
              <a:t>k </a:t>
            </a:r>
            <a:r>
              <a:rPr lang="en-US" sz="3600" dirty="0"/>
              <a:t>+ |</a:t>
            </a:r>
            <a:r>
              <a:rPr lang="en-US" sz="3600" i="1" dirty="0"/>
              <a:t>S</a:t>
            </a:r>
            <a:r>
              <a:rPr lang="en-US" sz="3600" dirty="0">
                <a:sym typeface="Symbol" panose="05050102010706020507" pitchFamily="18" charset="2"/>
              </a:rPr>
              <a:t></a:t>
            </a:r>
            <a:r>
              <a:rPr lang="en-US" sz="3600" i="1" dirty="0">
                <a:sym typeface="Symbol" panose="05050102010706020507" pitchFamily="18" charset="2"/>
              </a:rPr>
              <a:t>G</a:t>
            </a:r>
            <a:r>
              <a:rPr lang="en-US" sz="3600" dirty="0"/>
              <a:t>|</a:t>
            </a:r>
          </a:p>
          <a:p>
            <a:pPr algn="ctr"/>
            <a:r>
              <a:rPr lang="en-US" sz="2000" dirty="0"/>
              <a:t>with </a:t>
            </a:r>
            <a:r>
              <a:rPr lang="en-US" sz="2000" i="1" dirty="0"/>
              <a:t>w</a:t>
            </a:r>
            <a:endParaRPr lang="he-IL" sz="2000" i="1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04A08ADA-5BCC-4F1E-B5F8-F95A6FBAB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74638"/>
            <a:ext cx="1000125" cy="1143000"/>
          </a:xfr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9713EE-1E1E-49D0-B819-39936C328B4E}"/>
              </a:ext>
            </a:extLst>
          </p:cNvPr>
          <p:cNvSpPr/>
          <p:nvPr/>
        </p:nvSpPr>
        <p:spPr>
          <a:xfrm>
            <a:off x="611560" y="3113591"/>
            <a:ext cx="8200925" cy="10654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u="sng" dirty="0"/>
              <a:t>Optimal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optimal solution is </a:t>
            </a:r>
            <a:r>
              <a:rPr lang="en-US" sz="2400" i="1" dirty="0"/>
              <a:t>w</a:t>
            </a:r>
            <a:r>
              <a:rPr lang="en-US" sz="2400" dirty="0"/>
              <a:t> plus </a:t>
            </a:r>
            <a:r>
              <a:rPr lang="en-US" sz="2400" i="1" dirty="0"/>
              <a:t>k</a:t>
            </a:r>
            <a:r>
              <a:rPr lang="en-US" sz="2400" dirty="0"/>
              <a:t> – 1 elements of </a:t>
            </a:r>
            <a:r>
              <a:rPr lang="en-US" sz="2400" i="1" dirty="0"/>
              <a:t>G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Value: 2</a:t>
            </a:r>
            <a:r>
              <a:rPr lang="en-US" sz="2400" i="1" dirty="0"/>
              <a:t>k</a:t>
            </a:r>
            <a:r>
              <a:rPr lang="en-US" sz="2400" dirty="0"/>
              <a:t> - 1</a:t>
            </a:r>
            <a:endParaRPr lang="he-IL" sz="240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5927DF0-8A7B-4B82-92F9-8D7A9495B8C0}"/>
              </a:ext>
            </a:extLst>
          </p:cNvPr>
          <p:cNvSpPr/>
          <p:nvPr/>
        </p:nvSpPr>
        <p:spPr>
          <a:xfrm>
            <a:off x="620274" y="4293096"/>
            <a:ext cx="8200925" cy="2202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u="sng" dirty="0"/>
              <a:t>Algorithm’s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Assume the elements of </a:t>
            </a:r>
            <a:r>
              <a:rPr lang="en-US" sz="2400" i="1" dirty="0"/>
              <a:t>G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 </a:t>
            </a:r>
            <a:r>
              <a:rPr lang="en-US" sz="2400" i="1" dirty="0">
                <a:sym typeface="Symbol" panose="05050102010706020507" pitchFamily="18" charset="2"/>
              </a:rPr>
              <a:t>B</a:t>
            </a:r>
            <a:r>
              <a:rPr lang="en-US" sz="2400" dirty="0">
                <a:sym typeface="Symbol" panose="05050102010706020507" pitchFamily="18" charset="2"/>
              </a:rPr>
              <a:t> arrive in a random order, followed by</a:t>
            </a:r>
            <a:r>
              <a:rPr lang="en-US" sz="2400" dirty="0"/>
              <a:t> </a:t>
            </a:r>
            <a:r>
              <a:rPr lang="en-US" sz="2400" i="1" dirty="0"/>
              <a:t>w.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Algorithm cannot keep in memory more than an insignificant fraction of </a:t>
            </a:r>
            <a:r>
              <a:rPr lang="en-US" sz="2400" i="1" dirty="0"/>
              <a:t>G</a:t>
            </a:r>
            <a:r>
              <a:rPr lang="en-US" sz="2400" dirty="0"/>
              <a:t> elements (in expectation).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Value </a:t>
            </a:r>
            <a:r>
              <a:rPr lang="en-US" sz="2400" i="1" dirty="0"/>
              <a:t>k</a:t>
            </a:r>
            <a:r>
              <a:rPr lang="en-US" sz="2400" dirty="0"/>
              <a:t> + </a:t>
            </a:r>
            <a:r>
              <a:rPr lang="en-US" sz="2400" i="1" dirty="0"/>
              <a:t>o</a:t>
            </a:r>
            <a:r>
              <a:rPr lang="en-US" sz="2400" dirty="0"/>
              <a:t>(1).</a:t>
            </a:r>
            <a:endParaRPr lang="he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rrow: Up-Down 4">
                <a:extLst>
                  <a:ext uri="{FF2B5EF4-FFF2-40B4-BE49-F238E27FC236}">
                    <a16:creationId xmlns:a16="http://schemas.microsoft.com/office/drawing/2014/main" id="{0C68CA32-A472-4389-ABB6-15D7996FE378}"/>
                  </a:ext>
                </a:extLst>
              </p:cNvPr>
              <p:cNvSpPr/>
              <p:nvPr/>
            </p:nvSpPr>
            <p:spPr>
              <a:xfrm>
                <a:off x="5940152" y="3789040"/>
                <a:ext cx="1944216" cy="2453292"/>
              </a:xfrm>
              <a:prstGeom prst="upDown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2400" dirty="0" smtClean="0"/>
                  <a:t>Ratio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he-IL" sz="2400" dirty="0"/>
              </a:p>
            </p:txBody>
          </p:sp>
        </mc:Choice>
        <mc:Fallback xmlns="">
          <p:sp>
            <p:nvSpPr>
              <p:cNvPr id="5" name="Arrow: Up-Down 4">
                <a:extLst>
                  <a:ext uri="{FF2B5EF4-FFF2-40B4-BE49-F238E27FC236}">
                    <a16:creationId xmlns:a16="http://schemas.microsoft.com/office/drawing/2014/main" id="{0C68CA32-A472-4389-ABB6-15D7996FE3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789040"/>
                <a:ext cx="1944216" cy="2453292"/>
              </a:xfrm>
              <a:prstGeom prst="upDownArrow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450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83568" y="1312258"/>
            <a:ext cx="7920880" cy="34848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think here of the function as a coverage function.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In the formal proof it is a fractional coverage function, which is a bit more general.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 there is an underlying (huge) universe </a:t>
            </a:r>
            <a:r>
              <a:rPr lang="en-US" sz="2400" i="1" dirty="0"/>
              <a:t>U</a:t>
            </a:r>
            <a:r>
              <a:rPr lang="en-US" sz="2400" dirty="0"/>
              <a:t>, and every element </a:t>
            </a:r>
            <a:r>
              <a:rPr lang="en-US" sz="2400" i="1" dirty="0"/>
              <a:t>v</a:t>
            </a:r>
            <a:r>
              <a:rPr lang="en-US" sz="2400" dirty="0"/>
              <a:t> is a subset of </a:t>
            </a:r>
            <a:r>
              <a:rPr lang="en-US" sz="2400" i="1" dirty="0"/>
              <a:t>U</a:t>
            </a:r>
            <a:r>
              <a:rPr lang="en-US" sz="24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21869-7FBF-4C94-9011-DA484C7D5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Hardness for Monotone Functions – First Attempt</a:t>
            </a:r>
            <a:endParaRPr lang="he-IL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5C1EA-567A-422B-A7BF-875EB12F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83568" y="4955322"/>
            <a:ext cx="7920880" cy="15700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optimal solution </a:t>
            </a:r>
            <a:r>
              <a:rPr lang="en-US" sz="2400" i="1" dirty="0"/>
              <a:t>OPT</a:t>
            </a:r>
            <a:r>
              <a:rPr lang="en-US" sz="2400" dirty="0"/>
              <a:t> is </a:t>
            </a:r>
            <a:r>
              <a:rPr lang="en-US" sz="2400" dirty="0" smtClean="0"/>
              <a:t>a random partition </a:t>
            </a:r>
            <a:r>
              <a:rPr lang="en-US" sz="2400" dirty="0"/>
              <a:t>of </a:t>
            </a:r>
            <a:r>
              <a:rPr lang="en-US" sz="2400" i="1" dirty="0"/>
              <a:t>U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Let </a:t>
            </a:r>
            <a:r>
              <a:rPr lang="en-US" sz="2400" i="1" dirty="0"/>
              <a:t>o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o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i="1" dirty="0"/>
              <a:t>o</a:t>
            </a:r>
            <a:r>
              <a:rPr lang="en-US" sz="2400" i="1" baseline="-25000" dirty="0"/>
              <a:t>k</a:t>
            </a:r>
            <a:r>
              <a:rPr lang="en-US" sz="2400" dirty="0"/>
              <a:t> be the elements of </a:t>
            </a:r>
            <a:r>
              <a:rPr lang="en-US" sz="2400" i="1" dirty="0"/>
              <a:t>OPT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Assume in this warmup that they all have the same weight.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31840" y="3356992"/>
            <a:ext cx="3421360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U</a:t>
            </a:r>
          </a:p>
        </p:txBody>
      </p:sp>
      <p:sp>
        <p:nvSpPr>
          <p:cNvPr id="10" name="Rounded Rectangle 9"/>
          <p:cNvSpPr/>
          <p:nvPr/>
        </p:nvSpPr>
        <p:spPr>
          <a:xfrm rot="2083426">
            <a:off x="3741766" y="3908136"/>
            <a:ext cx="576064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v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131840" y="3356992"/>
            <a:ext cx="3421360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.  .  .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491880" y="3356992"/>
            <a:ext cx="0" cy="1296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51920" y="3356992"/>
            <a:ext cx="0" cy="1296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11960" y="3356992"/>
            <a:ext cx="0" cy="1296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228184" y="3356992"/>
            <a:ext cx="0" cy="1296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31840" y="3851756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baseline="-25000" dirty="0"/>
              <a:t>1</a:t>
            </a:r>
            <a:endParaRPr lang="en-US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491880" y="3851756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baseline="-25000" dirty="0"/>
              <a:t>2</a:t>
            </a:r>
            <a:endParaRPr lang="en-US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3851920" y="386104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baseline="-25000" dirty="0"/>
              <a:t>3</a:t>
            </a:r>
            <a:endParaRPr lang="en-US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6206388" y="3851756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i="1" baseline="-25000" dirty="0"/>
              <a:t>k</a:t>
            </a:r>
            <a:endParaRPr lang="en-US" i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BB6541-1EA7-4A05-A7D2-4F3250F46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1" y="348738"/>
            <a:ext cx="1152128" cy="1058579"/>
          </a:xfrm>
        </p:spPr>
      </p:pic>
    </p:spTree>
    <p:extLst>
      <p:ext uri="{BB962C8B-B14F-4D97-AF65-F5344CB8AC3E}">
        <p14:creationId xmlns:p14="http://schemas.microsoft.com/office/powerpoint/2010/main" val="4935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0" grpId="1" animBg="1"/>
      <p:bldP spid="24" grpId="0" animBg="1"/>
      <p:bldP spid="25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683568" y="3861048"/>
            <a:ext cx="7920880" cy="27363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For </a:t>
            </a:r>
            <a:r>
              <a:rPr lang="en-US" sz="2200" i="1" dirty="0"/>
              <a:t>o</a:t>
            </a:r>
            <a:r>
              <a:rPr lang="en-US" sz="2200" baseline="-25000" dirty="0"/>
              <a:t>1</a:t>
            </a:r>
            <a:r>
              <a:rPr lang="en-US" sz="2200" dirty="0"/>
              <a:t> the decoy elements are simply random subsets of </a:t>
            </a:r>
            <a:r>
              <a:rPr lang="en-US" sz="2200" i="1" dirty="0"/>
              <a:t>U</a:t>
            </a:r>
            <a:r>
              <a:rPr lang="en-US" sz="2200" dirty="0"/>
              <a:t> of the same size as </a:t>
            </a:r>
            <a:r>
              <a:rPr lang="en-US" sz="2200" i="1" dirty="0" smtClean="0"/>
              <a:t>o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.</a:t>
            </a:r>
            <a:endParaRPr lang="en-US" sz="2200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The algorithm cannot tell </a:t>
            </a:r>
            <a:r>
              <a:rPr lang="en-US" sz="2200" i="1" dirty="0"/>
              <a:t>o</a:t>
            </a:r>
            <a:r>
              <a:rPr lang="en-US" sz="2200" baseline="-25000" dirty="0"/>
              <a:t>1</a:t>
            </a:r>
            <a:r>
              <a:rPr lang="en-US" sz="2200" dirty="0"/>
              <a:t> apart, and therefore, cannot keep it (with a significant probability).</a:t>
            </a:r>
            <a:endParaRPr lang="en-US" sz="2200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Attempt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83568" y="1268760"/>
            <a:ext cx="7920880" cy="25202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The elements of </a:t>
            </a:r>
            <a:r>
              <a:rPr lang="en-US" sz="2200" i="1" dirty="0"/>
              <a:t>OPT</a:t>
            </a:r>
            <a:r>
              <a:rPr lang="en-US" sz="2200" dirty="0"/>
              <a:t> arrive to the algorithm in the order </a:t>
            </a:r>
            <a:r>
              <a:rPr lang="en-US" sz="2200" i="1" dirty="0"/>
              <a:t>o</a:t>
            </a:r>
            <a:r>
              <a:rPr lang="en-US" sz="2200" baseline="-25000" dirty="0"/>
              <a:t>1</a:t>
            </a:r>
            <a:r>
              <a:rPr lang="en-US" sz="2200" dirty="0"/>
              <a:t>, </a:t>
            </a:r>
            <a:r>
              <a:rPr lang="en-US" sz="2200" i="1" dirty="0"/>
              <a:t>o</a:t>
            </a:r>
            <a:r>
              <a:rPr lang="en-US" sz="2200" baseline="-25000" dirty="0"/>
              <a:t>2</a:t>
            </a:r>
            <a:r>
              <a:rPr lang="en-US" sz="2200" dirty="0"/>
              <a:t>,…, </a:t>
            </a:r>
            <a:r>
              <a:rPr lang="en-US" sz="2200" i="1" dirty="0"/>
              <a:t>o</a:t>
            </a:r>
            <a:r>
              <a:rPr lang="en-US" sz="2200" i="1" baseline="-25000" dirty="0"/>
              <a:t>k</a:t>
            </a:r>
            <a:r>
              <a:rPr lang="en-US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When </a:t>
            </a:r>
            <a:r>
              <a:rPr lang="en-US" sz="2200" i="1" dirty="0"/>
              <a:t>o</a:t>
            </a:r>
            <a:r>
              <a:rPr lang="en-US" sz="2200" i="1" baseline="-25000" dirty="0"/>
              <a:t>i</a:t>
            </a:r>
            <a:r>
              <a:rPr lang="en-US" sz="2200" dirty="0"/>
              <a:t> arrives, we accompany it with many decoy elements.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777100" y="2295633"/>
            <a:ext cx="1688300" cy="1493407"/>
            <a:chOff x="3439818" y="5319969"/>
            <a:chExt cx="1688300" cy="149340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5882" y="5517232"/>
              <a:ext cx="916158" cy="9752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96" y="5517232"/>
              <a:ext cx="916158" cy="9752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5661248"/>
              <a:ext cx="916158" cy="97525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148327" y="5319969"/>
              <a:ext cx="354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o</a:t>
              </a:r>
              <a:r>
                <a:rPr lang="en-US" sz="2000" i="1" baseline="-25000" dirty="0"/>
                <a:t>i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5882" y="5805264"/>
              <a:ext cx="916158" cy="9752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96" y="5838126"/>
              <a:ext cx="916158" cy="9752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9818" y="5669632"/>
              <a:ext cx="916158" cy="9752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5694110"/>
              <a:ext cx="916158" cy="9752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3170853" y="4653136"/>
            <a:ext cx="3421360" cy="1186118"/>
            <a:chOff x="3170853" y="3802524"/>
            <a:chExt cx="3421360" cy="1367878"/>
          </a:xfrm>
        </p:grpSpPr>
        <p:sp>
          <p:nvSpPr>
            <p:cNvPr id="17" name="Rounded Rectangle 16"/>
            <p:cNvSpPr/>
            <p:nvPr/>
          </p:nvSpPr>
          <p:spPr>
            <a:xfrm>
              <a:off x="3170853" y="3802524"/>
              <a:ext cx="3421360" cy="129614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530893" y="3802524"/>
              <a:ext cx="0" cy="12961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170853" y="4297288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o</a:t>
              </a:r>
              <a:r>
                <a:rPr lang="en-US" baseline="-25000" dirty="0"/>
                <a:t>1</a:t>
              </a:r>
              <a:endParaRPr lang="en-US" i="1" dirty="0"/>
            </a:p>
          </p:txBody>
        </p:sp>
        <p:sp>
          <p:nvSpPr>
            <p:cNvPr id="20" name="Rounded Rectangle 19"/>
            <p:cNvSpPr/>
            <p:nvPr/>
          </p:nvSpPr>
          <p:spPr>
            <a:xfrm rot="2499085">
              <a:off x="3681328" y="4218946"/>
              <a:ext cx="1054401" cy="2880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 rot="18839624">
              <a:off x="3249900" y="4447798"/>
              <a:ext cx="1054401" cy="2880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 rot="18839624">
              <a:off x="4257905" y="4499186"/>
              <a:ext cx="1054401" cy="2880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 rot="18839624">
              <a:off x="5315428" y="4306579"/>
              <a:ext cx="1054401" cy="2880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Content Placeholder 11">
            <a:extLst>
              <a:ext uri="{FF2B5EF4-FFF2-40B4-BE49-F238E27FC236}">
                <a16:creationId xmlns:a16="http://schemas.microsoft.com/office/drawing/2014/main" id="{EA0CC082-E2F6-4C68-8D94-9EC0E1E13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1" y="348738"/>
            <a:ext cx="1152128" cy="1058579"/>
          </a:xfrm>
        </p:spPr>
      </p:pic>
    </p:spTree>
    <p:extLst>
      <p:ext uri="{BB962C8B-B14F-4D97-AF65-F5344CB8AC3E}">
        <p14:creationId xmlns:p14="http://schemas.microsoft.com/office/powerpoint/2010/main" val="421588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Attempt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1268760"/>
            <a:ext cx="8229600" cy="36724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larger values of </a:t>
            </a:r>
            <a:r>
              <a:rPr lang="en-US" sz="2400" i="1" dirty="0" err="1"/>
              <a:t>i</a:t>
            </a:r>
            <a:r>
              <a:rPr lang="en-US" sz="2400" dirty="0"/>
              <a:t> finding decoy elements is more involved.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i="1" dirty="0"/>
              <a:t>o</a:t>
            </a:r>
            <a:r>
              <a:rPr lang="en-US" sz="2000" i="1" baseline="-25000" dirty="0"/>
              <a:t>i</a:t>
            </a:r>
            <a:r>
              <a:rPr lang="en-US" sz="2000" dirty="0"/>
              <a:t> does not overlap </a:t>
            </a:r>
            <a:r>
              <a:rPr lang="en-US" sz="2000" i="1" dirty="0"/>
              <a:t>o</a:t>
            </a:r>
            <a:r>
              <a:rPr lang="en-US" sz="2000" baseline="-25000" dirty="0"/>
              <a:t>1</a:t>
            </a:r>
            <a:r>
              <a:rPr lang="en-US" sz="2000" dirty="0"/>
              <a:t>, </a:t>
            </a:r>
            <a:r>
              <a:rPr lang="en-US" sz="2000" i="1" dirty="0"/>
              <a:t>o</a:t>
            </a:r>
            <a:r>
              <a:rPr lang="en-US" sz="2000" baseline="-25000" dirty="0"/>
              <a:t>2</a:t>
            </a:r>
            <a:r>
              <a:rPr lang="en-US" sz="2000" dirty="0"/>
              <a:t>, …, </a:t>
            </a:r>
            <a:r>
              <a:rPr lang="en-US" sz="2000" i="1" dirty="0"/>
              <a:t>o</a:t>
            </a:r>
            <a:r>
              <a:rPr lang="en-US" sz="2000" i="1" baseline="-25000" dirty="0"/>
              <a:t>i</a:t>
            </a:r>
            <a:r>
              <a:rPr lang="en-US" sz="2000" baseline="-25000" dirty="0"/>
              <a:t>-1</a:t>
            </a:r>
            <a:r>
              <a:rPr lang="en-US" sz="2000" dirty="0"/>
              <a:t> and the decoy elements should mimic that.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Pick the decoy elements as random subsets of</a:t>
            </a:r>
          </a:p>
          <a:p>
            <a:pPr algn="ctr"/>
            <a:r>
              <a:rPr lang="en-US" sz="2400" i="1" dirty="0"/>
              <a:t>U</a:t>
            </a:r>
            <a:r>
              <a:rPr lang="en-US" sz="2400" dirty="0"/>
              <a:t> \ (</a:t>
            </a:r>
            <a:r>
              <a:rPr lang="en-US" sz="2400" i="1" dirty="0"/>
              <a:t>o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 </a:t>
            </a:r>
            <a:r>
              <a:rPr lang="en-US" sz="2400" i="1" dirty="0">
                <a:sym typeface="Symbol" panose="05050102010706020507" pitchFamily="18" charset="2"/>
              </a:rPr>
              <a:t>o</a:t>
            </a:r>
            <a:r>
              <a:rPr lang="en-US" sz="2400" baseline="-25000" dirty="0">
                <a:sym typeface="Symbol" panose="05050102010706020507" pitchFamily="18" charset="2"/>
              </a:rPr>
              <a:t>2 </a:t>
            </a:r>
            <a:r>
              <a:rPr lang="en-US" sz="2400" dirty="0">
                <a:sym typeface="Symbol" panose="05050102010706020507" pitchFamily="18" charset="2"/>
              </a:rPr>
              <a:t> ∙∙∙  </a:t>
            </a:r>
            <a:r>
              <a:rPr lang="en-US" sz="2400" i="1" dirty="0" smtClean="0">
                <a:sym typeface="Symbol" panose="05050102010706020507" pitchFamily="18" charset="2"/>
              </a:rPr>
              <a:t>o</a:t>
            </a:r>
            <a:r>
              <a:rPr lang="en-US" sz="2400" i="1" baseline="-25000" dirty="0" smtClean="0">
                <a:sym typeface="Symbol" panose="05050102010706020507" pitchFamily="18" charset="2"/>
              </a:rPr>
              <a:t>i</a:t>
            </a:r>
            <a:r>
              <a:rPr lang="en-US" sz="2400" baseline="-25000" dirty="0" smtClean="0">
                <a:sym typeface="Symbol" panose="05050102010706020507" pitchFamily="18" charset="2"/>
              </a:rPr>
              <a:t>-1</a:t>
            </a:r>
            <a:r>
              <a:rPr lang="en-US" sz="2400" dirty="0" smtClean="0">
                <a:sym typeface="Symbol" panose="05050102010706020507" pitchFamily="18" charset="2"/>
              </a:rPr>
              <a:t>) </a:t>
            </a:r>
            <a:r>
              <a:rPr lang="en-US" sz="2400" dirty="0">
                <a:sym typeface="Symbol" panose="05050102010706020507" pitchFamily="18" charset="2"/>
              </a:rPr>
              <a:t>.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915816" y="3710147"/>
            <a:ext cx="3421360" cy="1186654"/>
            <a:chOff x="2915816" y="3710147"/>
            <a:chExt cx="3421360" cy="1186654"/>
          </a:xfrm>
        </p:grpSpPr>
        <p:sp>
          <p:nvSpPr>
            <p:cNvPr id="8" name="Rounded Rectangle 7"/>
            <p:cNvSpPr/>
            <p:nvPr/>
          </p:nvSpPr>
          <p:spPr>
            <a:xfrm>
              <a:off x="2915816" y="3717032"/>
              <a:ext cx="3421360" cy="112391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275856" y="3717032"/>
              <a:ext cx="0" cy="11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915816" y="4146053"/>
              <a:ext cx="381836" cy="320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o</a:t>
              </a:r>
              <a:r>
                <a:rPr lang="en-US" baseline="-25000" dirty="0"/>
                <a:t>1</a:t>
              </a:r>
              <a:endParaRPr lang="en-US" i="1" dirty="0"/>
            </a:p>
          </p:txBody>
        </p:sp>
        <p:sp>
          <p:nvSpPr>
            <p:cNvPr id="11" name="Rounded Rectangle 10"/>
            <p:cNvSpPr/>
            <p:nvPr/>
          </p:nvSpPr>
          <p:spPr>
            <a:xfrm rot="2499085">
              <a:off x="3404464" y="4135503"/>
              <a:ext cx="1227086" cy="24975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 rot="18839624">
              <a:off x="3364095" y="4159458"/>
              <a:ext cx="1186654" cy="2880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 rot="2145742">
              <a:off x="4207485" y="4137379"/>
              <a:ext cx="1195516" cy="2880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 rot="17788619">
              <a:off x="5410442" y="4116365"/>
              <a:ext cx="929618" cy="2880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635896" y="3717032"/>
              <a:ext cx="0" cy="11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275856" y="4146053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o</a:t>
              </a:r>
              <a:r>
                <a:rPr lang="en-US" baseline="-25000" dirty="0"/>
                <a:t>2</a:t>
              </a:r>
              <a:endParaRPr lang="en-US" i="1" dirty="0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433062" y="5067725"/>
            <a:ext cx="8229600" cy="15156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Ins="91440" rtlCol="0" anchor="ctr" anchorCtr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Assume a fraction </a:t>
            </a:r>
            <a:r>
              <a:rPr lang="en-US" sz="2400" i="1" dirty="0"/>
              <a:t>p</a:t>
            </a:r>
            <a:r>
              <a:rPr lang="en-US" sz="2400" dirty="0"/>
              <a:t> of the remaining universe is covered.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o</a:t>
            </a:r>
            <a:r>
              <a:rPr lang="en-US" sz="2400" i="1" baseline="-25000" dirty="0"/>
              <a:t>i</a:t>
            </a:r>
            <a:r>
              <a:rPr lang="en-US" sz="2400" dirty="0"/>
              <a:t> has the same empty area as any other element.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only one element is selected:</a:t>
            </a:r>
          </a:p>
          <a:p>
            <a:pPr algn="ctr"/>
            <a:r>
              <a:rPr lang="en-US" sz="2400" dirty="0"/>
              <a:t>Area that can no longer be covered = newly covered area.</a:t>
            </a:r>
          </a:p>
        </p:txBody>
      </p:sp>
      <p:sp>
        <p:nvSpPr>
          <p:cNvPr id="20" name="32-Point Star 19"/>
          <p:cNvSpPr/>
          <p:nvPr/>
        </p:nvSpPr>
        <p:spPr>
          <a:xfrm>
            <a:off x="6876256" y="4293096"/>
            <a:ext cx="1990853" cy="1983023"/>
          </a:xfrm>
          <a:prstGeom prst="star32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1/2-approx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762CE4-CA41-4077-832D-60D85039A1C3}"/>
              </a:ext>
            </a:extLst>
          </p:cNvPr>
          <p:cNvGrpSpPr/>
          <p:nvPr/>
        </p:nvGrpSpPr>
        <p:grpSpPr>
          <a:xfrm>
            <a:off x="3275856" y="4221088"/>
            <a:ext cx="3600400" cy="609264"/>
            <a:chOff x="3275856" y="4221088"/>
            <a:chExt cx="3600400" cy="609264"/>
          </a:xfrm>
        </p:grpSpPr>
        <p:sp>
          <p:nvSpPr>
            <p:cNvPr id="21" name="Rounded Rectangle 20"/>
            <p:cNvSpPr/>
            <p:nvPr/>
          </p:nvSpPr>
          <p:spPr>
            <a:xfrm>
              <a:off x="3275856" y="4221088"/>
              <a:ext cx="3061320" cy="609264"/>
            </a:xfrm>
            <a:prstGeom prst="roundRect">
              <a:avLst/>
            </a:prstGeom>
            <a:solidFill>
              <a:srgbClr val="080808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Brace 21"/>
            <p:cNvSpPr/>
            <p:nvPr/>
          </p:nvSpPr>
          <p:spPr>
            <a:xfrm>
              <a:off x="6372200" y="4221088"/>
              <a:ext cx="216024" cy="599119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69762" y="429309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p</a:t>
              </a:r>
            </a:p>
          </p:txBody>
        </p:sp>
      </p:grpSp>
      <p:sp>
        <p:nvSpPr>
          <p:cNvPr id="24" name="Thought Bubble: Cloud 23">
            <a:extLst>
              <a:ext uri="{FF2B5EF4-FFF2-40B4-BE49-F238E27FC236}">
                <a16:creationId xmlns:a16="http://schemas.microsoft.com/office/drawing/2014/main" id="{1BA75343-4B9C-471E-927F-DFFF84496DD6}"/>
              </a:ext>
            </a:extLst>
          </p:cNvPr>
          <p:cNvSpPr/>
          <p:nvPr/>
        </p:nvSpPr>
        <p:spPr>
          <a:xfrm>
            <a:off x="2267744" y="2564904"/>
            <a:ext cx="5832645" cy="280831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algn="ctr"/>
            <a:r>
              <a:rPr lang="en-US" sz="2400" dirty="0"/>
              <a:t>Proves hardness for (simplified) partition matroids.</a:t>
            </a:r>
            <a:endParaRPr lang="he-IL" sz="2400" dirty="0"/>
          </a:p>
        </p:txBody>
      </p:sp>
      <p:pic>
        <p:nvPicPr>
          <p:cNvPr id="25" name="Content Placeholder 11">
            <a:extLst>
              <a:ext uri="{FF2B5EF4-FFF2-40B4-BE49-F238E27FC236}">
                <a16:creationId xmlns:a16="http://schemas.microsoft.com/office/drawing/2014/main" id="{2EC647D3-E5B8-4C86-82A9-12551EE90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1" y="348738"/>
            <a:ext cx="1152128" cy="1058579"/>
          </a:xfrm>
        </p:spPr>
      </p:pic>
    </p:spTree>
    <p:extLst>
      <p:ext uri="{BB962C8B-B14F-4D97-AF65-F5344CB8AC3E}">
        <p14:creationId xmlns:p14="http://schemas.microsoft.com/office/powerpoint/2010/main" val="400242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CC14F-085D-4D84-9BFB-8291F87FE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the Deal</a:t>
            </a:r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47405-B408-4216-82A1-7BD4CF51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D8786237-361E-4D60-8963-CD723C3B3921}"/>
              </a:ext>
            </a:extLst>
          </p:cNvPr>
          <p:cNvSpPr/>
          <p:nvPr/>
        </p:nvSpPr>
        <p:spPr>
          <a:xfrm>
            <a:off x="433062" y="1268760"/>
            <a:ext cx="8229600" cy="17190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Ins="91440" rtlCol="0" anchor="ctr" anchorCtr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The last proof only works if we allow a single element to be selected from each bunch of elements.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Otherwise, one can select </a:t>
            </a:r>
            <a:r>
              <a:rPr lang="en-US" sz="2200" i="1" dirty="0"/>
              <a:t>k</a:t>
            </a:r>
            <a:r>
              <a:rPr lang="en-US" sz="2200" dirty="0"/>
              <a:t> decoy elements of </a:t>
            </a:r>
            <a:r>
              <a:rPr lang="en-US" sz="2200" i="1" dirty="0"/>
              <a:t>o</a:t>
            </a:r>
            <a:r>
              <a:rPr lang="en-US" sz="2200" baseline="-25000" dirty="0"/>
              <a:t>1</a:t>
            </a:r>
            <a:r>
              <a:rPr lang="en-US" sz="2200" dirty="0"/>
              <a:t>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i="1" dirty="0"/>
              <a:t>k</a:t>
            </a:r>
            <a:r>
              <a:rPr lang="en-US" sz="2000" dirty="0"/>
              <a:t> random subsets covering 1/</a:t>
            </a:r>
            <a:r>
              <a:rPr lang="en-US" sz="2000" i="1" dirty="0"/>
              <a:t>k</a:t>
            </a:r>
            <a:r>
              <a:rPr lang="en-US" sz="2000" dirty="0"/>
              <a:t> of the universe.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Cover together 1 – 1/</a:t>
            </a:r>
            <a:r>
              <a:rPr lang="en-US" sz="2000" i="1" dirty="0"/>
              <a:t>e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 0.632 of the universe.</a:t>
            </a:r>
            <a:endParaRPr lang="en-US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65365B0-C429-47C0-BD0C-457F8AB62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052" y="332656"/>
            <a:ext cx="1524001" cy="1143001"/>
          </a:xfrm>
        </p:spPr>
      </p:pic>
      <p:sp>
        <p:nvSpPr>
          <p:cNvPr id="10" name="Rounded Rectangle 17">
            <a:extLst>
              <a:ext uri="{FF2B5EF4-FFF2-40B4-BE49-F238E27FC236}">
                <a16:creationId xmlns:a16="http://schemas.microsoft.com/office/drawing/2014/main" id="{A45FE949-5447-422C-BD64-1ED21C1522D0}"/>
              </a:ext>
            </a:extLst>
          </p:cNvPr>
          <p:cNvSpPr/>
          <p:nvPr/>
        </p:nvSpPr>
        <p:spPr>
          <a:xfrm>
            <a:off x="446856" y="3140968"/>
            <a:ext cx="8229600" cy="28083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Ins="91440" rtlCol="0" anchor="ctr" anchorCtr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Selecting elements at later stages is less beneficial since: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they are chosen from a smaller area, and thus,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tend to overlap each other more.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We should balance this by choosing elements of later stages as larger subsets.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F764FD-A091-48F4-8779-4C9315B906BB}"/>
              </a:ext>
            </a:extLst>
          </p:cNvPr>
          <p:cNvGrpSpPr/>
          <p:nvPr/>
        </p:nvGrpSpPr>
        <p:grpSpPr>
          <a:xfrm>
            <a:off x="1187624" y="4149080"/>
            <a:ext cx="3421360" cy="1114110"/>
            <a:chOff x="3170853" y="3802524"/>
            <a:chExt cx="3421360" cy="1367878"/>
          </a:xfrm>
        </p:grpSpPr>
        <p:sp>
          <p:nvSpPr>
            <p:cNvPr id="12" name="Rounded Rectangle 16">
              <a:extLst>
                <a:ext uri="{FF2B5EF4-FFF2-40B4-BE49-F238E27FC236}">
                  <a16:creationId xmlns:a16="http://schemas.microsoft.com/office/drawing/2014/main" id="{6C419343-2E47-413C-9011-CB6A76A8BCE8}"/>
                </a:ext>
              </a:extLst>
            </p:cNvPr>
            <p:cNvSpPr/>
            <p:nvPr/>
          </p:nvSpPr>
          <p:spPr>
            <a:xfrm>
              <a:off x="3170853" y="3802524"/>
              <a:ext cx="3421360" cy="129614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AE0D96F-5347-49CD-86AB-ACDBDC1C605E}"/>
                </a:ext>
              </a:extLst>
            </p:cNvPr>
            <p:cNvCxnSpPr/>
            <p:nvPr/>
          </p:nvCxnSpPr>
          <p:spPr>
            <a:xfrm>
              <a:off x="3530893" y="3802524"/>
              <a:ext cx="0" cy="12961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DDE48B-E964-407D-AB95-F79A77389FA9}"/>
                </a:ext>
              </a:extLst>
            </p:cNvPr>
            <p:cNvSpPr txBox="1"/>
            <p:nvPr/>
          </p:nvSpPr>
          <p:spPr>
            <a:xfrm>
              <a:off x="3170853" y="4228879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o</a:t>
              </a:r>
              <a:r>
                <a:rPr lang="en-US" baseline="-25000" dirty="0"/>
                <a:t>1</a:t>
              </a:r>
              <a:endParaRPr lang="en-US" i="1" dirty="0"/>
            </a:p>
          </p:txBody>
        </p:sp>
        <p:sp>
          <p:nvSpPr>
            <p:cNvPr id="15" name="Rounded Rectangle 19">
              <a:extLst>
                <a:ext uri="{FF2B5EF4-FFF2-40B4-BE49-F238E27FC236}">
                  <a16:creationId xmlns:a16="http://schemas.microsoft.com/office/drawing/2014/main" id="{4C291603-3C46-4D94-8366-24729E08EF66}"/>
                </a:ext>
              </a:extLst>
            </p:cNvPr>
            <p:cNvSpPr/>
            <p:nvPr/>
          </p:nvSpPr>
          <p:spPr>
            <a:xfrm rot="2499085">
              <a:off x="3681328" y="4218946"/>
              <a:ext cx="1054401" cy="2880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20">
              <a:extLst>
                <a:ext uri="{FF2B5EF4-FFF2-40B4-BE49-F238E27FC236}">
                  <a16:creationId xmlns:a16="http://schemas.microsoft.com/office/drawing/2014/main" id="{2CE1349E-FAC7-420D-BEA9-55D0E40FFA4B}"/>
                </a:ext>
              </a:extLst>
            </p:cNvPr>
            <p:cNvSpPr/>
            <p:nvPr/>
          </p:nvSpPr>
          <p:spPr>
            <a:xfrm rot="18839624">
              <a:off x="3249900" y="4447798"/>
              <a:ext cx="1054401" cy="2880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21">
              <a:extLst>
                <a:ext uri="{FF2B5EF4-FFF2-40B4-BE49-F238E27FC236}">
                  <a16:creationId xmlns:a16="http://schemas.microsoft.com/office/drawing/2014/main" id="{8EF4B4D3-7D4E-49B2-ABE2-13087CBB78A8}"/>
                </a:ext>
              </a:extLst>
            </p:cNvPr>
            <p:cNvSpPr/>
            <p:nvPr/>
          </p:nvSpPr>
          <p:spPr>
            <a:xfrm rot="18839624">
              <a:off x="4257905" y="4499186"/>
              <a:ext cx="1054401" cy="2880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22">
              <a:extLst>
                <a:ext uri="{FF2B5EF4-FFF2-40B4-BE49-F238E27FC236}">
                  <a16:creationId xmlns:a16="http://schemas.microsoft.com/office/drawing/2014/main" id="{0373AA81-B11C-4013-8659-AD64F57D034F}"/>
                </a:ext>
              </a:extLst>
            </p:cNvPr>
            <p:cNvSpPr/>
            <p:nvPr/>
          </p:nvSpPr>
          <p:spPr>
            <a:xfrm rot="18839624">
              <a:off x="5315428" y="4306579"/>
              <a:ext cx="1054401" cy="2880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282D3A4-956C-4501-8B28-2DA61549D8DF}"/>
              </a:ext>
            </a:extLst>
          </p:cNvPr>
          <p:cNvGrpSpPr/>
          <p:nvPr/>
        </p:nvGrpSpPr>
        <p:grpSpPr>
          <a:xfrm>
            <a:off x="4887754" y="4167523"/>
            <a:ext cx="3421360" cy="1041774"/>
            <a:chOff x="4887754" y="4743587"/>
            <a:chExt cx="3421360" cy="1041774"/>
          </a:xfrm>
        </p:grpSpPr>
        <p:sp>
          <p:nvSpPr>
            <p:cNvPr id="27" name="Rounded Rectangle 8">
              <a:extLst>
                <a:ext uri="{FF2B5EF4-FFF2-40B4-BE49-F238E27FC236}">
                  <a16:creationId xmlns:a16="http://schemas.microsoft.com/office/drawing/2014/main" id="{9E1A3403-BB64-4D42-8F22-8C9C96DF5A73}"/>
                </a:ext>
              </a:extLst>
            </p:cNvPr>
            <p:cNvSpPr/>
            <p:nvPr/>
          </p:nvSpPr>
          <p:spPr>
            <a:xfrm>
              <a:off x="4887754" y="4743587"/>
              <a:ext cx="3421360" cy="103336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U</a:t>
              </a:r>
            </a:p>
          </p:txBody>
        </p:sp>
        <p:sp>
          <p:nvSpPr>
            <p:cNvPr id="28" name="Rounded Rectangle 9">
              <a:extLst>
                <a:ext uri="{FF2B5EF4-FFF2-40B4-BE49-F238E27FC236}">
                  <a16:creationId xmlns:a16="http://schemas.microsoft.com/office/drawing/2014/main" id="{61157C93-CE43-4A5A-BC7E-BB5C6E206841}"/>
                </a:ext>
              </a:extLst>
            </p:cNvPr>
            <p:cNvSpPr/>
            <p:nvPr/>
          </p:nvSpPr>
          <p:spPr>
            <a:xfrm rot="2083426">
              <a:off x="5481049" y="5085145"/>
              <a:ext cx="576064" cy="22963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v</a:t>
              </a:r>
            </a:p>
          </p:txBody>
        </p:sp>
        <p:sp>
          <p:nvSpPr>
            <p:cNvPr id="29" name="Rounded Rectangle 23">
              <a:extLst>
                <a:ext uri="{FF2B5EF4-FFF2-40B4-BE49-F238E27FC236}">
                  <a16:creationId xmlns:a16="http://schemas.microsoft.com/office/drawing/2014/main" id="{D99ADF5A-265C-46D9-949C-6F04B4278707}"/>
                </a:ext>
              </a:extLst>
            </p:cNvPr>
            <p:cNvSpPr/>
            <p:nvPr/>
          </p:nvSpPr>
          <p:spPr>
            <a:xfrm>
              <a:off x="4887754" y="4743587"/>
              <a:ext cx="3421360" cy="103336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EBD2D09-EDF4-41D3-A509-72D67835AF07}"/>
                </a:ext>
              </a:extLst>
            </p:cNvPr>
            <p:cNvCxnSpPr>
              <a:cxnSpLocks/>
            </p:cNvCxnSpPr>
            <p:nvPr/>
          </p:nvCxnSpPr>
          <p:spPr>
            <a:xfrm>
              <a:off x="5247794" y="4743588"/>
              <a:ext cx="0" cy="10333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436CF47-043D-4BD5-B244-523F353B3397}"/>
                </a:ext>
              </a:extLst>
            </p:cNvPr>
            <p:cNvCxnSpPr>
              <a:cxnSpLocks/>
            </p:cNvCxnSpPr>
            <p:nvPr/>
          </p:nvCxnSpPr>
          <p:spPr>
            <a:xfrm>
              <a:off x="5607834" y="4743588"/>
              <a:ext cx="0" cy="10333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4061EF1-2784-430E-B472-DFA2BA4A13BF}"/>
                </a:ext>
              </a:extLst>
            </p:cNvPr>
            <p:cNvCxnSpPr>
              <a:cxnSpLocks/>
            </p:cNvCxnSpPr>
            <p:nvPr/>
          </p:nvCxnSpPr>
          <p:spPr>
            <a:xfrm>
              <a:off x="5967874" y="4743588"/>
              <a:ext cx="0" cy="10333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4601366-91C5-431B-851A-20386E5BBF20}"/>
                </a:ext>
              </a:extLst>
            </p:cNvPr>
            <p:cNvSpPr txBox="1"/>
            <p:nvPr/>
          </p:nvSpPr>
          <p:spPr>
            <a:xfrm>
              <a:off x="4887754" y="4975569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o</a:t>
              </a:r>
              <a:r>
                <a:rPr lang="en-US" baseline="-25000" dirty="0"/>
                <a:t>1</a:t>
              </a:r>
              <a:endParaRPr lang="en-US" i="1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C4A9947-33E1-46BF-A200-5992708DDE74}"/>
                </a:ext>
              </a:extLst>
            </p:cNvPr>
            <p:cNvSpPr txBox="1"/>
            <p:nvPr/>
          </p:nvSpPr>
          <p:spPr>
            <a:xfrm>
              <a:off x="5247794" y="4975569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o</a:t>
              </a:r>
              <a:r>
                <a:rPr lang="en-US" baseline="-25000" dirty="0"/>
                <a:t>2</a:t>
              </a:r>
              <a:endParaRPr lang="en-US" i="1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F6A6FF-76C4-4676-9177-6F31C51CE97B}"/>
                </a:ext>
              </a:extLst>
            </p:cNvPr>
            <p:cNvSpPr txBox="1"/>
            <p:nvPr/>
          </p:nvSpPr>
          <p:spPr>
            <a:xfrm>
              <a:off x="5607834" y="4984861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o</a:t>
              </a:r>
              <a:r>
                <a:rPr lang="en-US" baseline="-25000" dirty="0"/>
                <a:t>3</a:t>
              </a:r>
              <a:endParaRPr lang="en-US" i="1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F160C7D-E5CF-4989-B421-902EF731793E}"/>
                </a:ext>
              </a:extLst>
            </p:cNvPr>
            <p:cNvCxnSpPr>
              <a:cxnSpLocks/>
            </p:cNvCxnSpPr>
            <p:nvPr/>
          </p:nvCxnSpPr>
          <p:spPr>
            <a:xfrm>
              <a:off x="6300192" y="4752000"/>
              <a:ext cx="0" cy="10333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1C155F4-6831-4F63-A02C-74E95141D19C}"/>
                </a:ext>
              </a:extLst>
            </p:cNvPr>
            <p:cNvCxnSpPr>
              <a:cxnSpLocks/>
            </p:cNvCxnSpPr>
            <p:nvPr/>
          </p:nvCxnSpPr>
          <p:spPr>
            <a:xfrm>
              <a:off x="6660232" y="4752000"/>
              <a:ext cx="0" cy="10333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E227F9C-92EA-4808-897C-44E106436549}"/>
                </a:ext>
              </a:extLst>
            </p:cNvPr>
            <p:cNvCxnSpPr>
              <a:cxnSpLocks/>
            </p:cNvCxnSpPr>
            <p:nvPr/>
          </p:nvCxnSpPr>
          <p:spPr>
            <a:xfrm>
              <a:off x="7020272" y="4752000"/>
              <a:ext cx="0" cy="10333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9D1D1BF-DC37-48DB-A1A9-47A0A47391C6}"/>
                </a:ext>
              </a:extLst>
            </p:cNvPr>
            <p:cNvSpPr txBox="1"/>
            <p:nvPr/>
          </p:nvSpPr>
          <p:spPr>
            <a:xfrm>
              <a:off x="5940152" y="4994592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o</a:t>
              </a:r>
              <a:r>
                <a:rPr lang="en-US" baseline="-25000" dirty="0"/>
                <a:t>4</a:t>
              </a:r>
              <a:endParaRPr lang="en-US" i="1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97B41DD-F187-4526-96FC-C05BF78ED560}"/>
                </a:ext>
              </a:extLst>
            </p:cNvPr>
            <p:cNvSpPr txBox="1"/>
            <p:nvPr/>
          </p:nvSpPr>
          <p:spPr>
            <a:xfrm>
              <a:off x="6300192" y="4994592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o</a:t>
              </a:r>
              <a:r>
                <a:rPr lang="en-US" baseline="-25000" dirty="0"/>
                <a:t>5</a:t>
              </a:r>
              <a:endParaRPr lang="en-US" i="1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C6B29A3-0A43-41F2-9F0B-93086BD42682}"/>
                </a:ext>
              </a:extLst>
            </p:cNvPr>
            <p:cNvSpPr txBox="1"/>
            <p:nvPr/>
          </p:nvSpPr>
          <p:spPr>
            <a:xfrm>
              <a:off x="6660232" y="5003884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o</a:t>
              </a:r>
              <a:r>
                <a:rPr lang="en-US" baseline="-25000" dirty="0"/>
                <a:t>6</a:t>
              </a:r>
              <a:endParaRPr lang="en-US" i="1" dirty="0"/>
            </a:p>
          </p:txBody>
        </p:sp>
        <p:sp>
          <p:nvSpPr>
            <p:cNvPr id="51" name="Rounded Rectangle 22">
              <a:extLst>
                <a:ext uri="{FF2B5EF4-FFF2-40B4-BE49-F238E27FC236}">
                  <a16:creationId xmlns:a16="http://schemas.microsoft.com/office/drawing/2014/main" id="{5BE7E4C3-2BC2-440A-AE38-55725D1C8D9D}"/>
                </a:ext>
              </a:extLst>
            </p:cNvPr>
            <p:cNvSpPr/>
            <p:nvPr/>
          </p:nvSpPr>
          <p:spPr>
            <a:xfrm rot="18839624">
              <a:off x="7058929" y="5036280"/>
              <a:ext cx="858789" cy="2880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22">
              <a:extLst>
                <a:ext uri="{FF2B5EF4-FFF2-40B4-BE49-F238E27FC236}">
                  <a16:creationId xmlns:a16="http://schemas.microsoft.com/office/drawing/2014/main" id="{067DC452-327C-47BC-89A1-A823D9FA1CF6}"/>
                </a:ext>
              </a:extLst>
            </p:cNvPr>
            <p:cNvSpPr/>
            <p:nvPr/>
          </p:nvSpPr>
          <p:spPr>
            <a:xfrm rot="15331638">
              <a:off x="6981654" y="5065471"/>
              <a:ext cx="858789" cy="2880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22">
              <a:extLst>
                <a:ext uri="{FF2B5EF4-FFF2-40B4-BE49-F238E27FC236}">
                  <a16:creationId xmlns:a16="http://schemas.microsoft.com/office/drawing/2014/main" id="{E73A35F5-A520-4FC4-8574-FC8029ECE6B3}"/>
                </a:ext>
              </a:extLst>
            </p:cNvPr>
            <p:cNvSpPr/>
            <p:nvPr/>
          </p:nvSpPr>
          <p:spPr>
            <a:xfrm rot="18839624">
              <a:off x="7440766" y="5140718"/>
              <a:ext cx="858789" cy="2880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22">
              <a:extLst>
                <a:ext uri="{FF2B5EF4-FFF2-40B4-BE49-F238E27FC236}">
                  <a16:creationId xmlns:a16="http://schemas.microsoft.com/office/drawing/2014/main" id="{FF1A09CE-D4E2-4781-9A61-A2DB391EF4BC}"/>
                </a:ext>
              </a:extLst>
            </p:cNvPr>
            <p:cNvSpPr/>
            <p:nvPr/>
          </p:nvSpPr>
          <p:spPr>
            <a:xfrm rot="6609253">
              <a:off x="7548636" y="5159256"/>
              <a:ext cx="858789" cy="2880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ounded Rectangle 17">
            <a:extLst>
              <a:ext uri="{FF2B5EF4-FFF2-40B4-BE49-F238E27FC236}">
                <a16:creationId xmlns:a16="http://schemas.microsoft.com/office/drawing/2014/main" id="{7A55708B-71DC-4B8A-BC0B-41AA419CC1DE}"/>
              </a:ext>
            </a:extLst>
          </p:cNvPr>
          <p:cNvSpPr/>
          <p:nvPr/>
        </p:nvSpPr>
        <p:spPr>
          <a:xfrm>
            <a:off x="467544" y="4427820"/>
            <a:ext cx="8229600" cy="214155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Ins="91440" rtlCol="0" anchor="ctr" anchorCtr="0"/>
          <a:lstStyle/>
          <a:p>
            <a:r>
              <a:rPr lang="en-US" sz="2200" b="1" u="sng" dirty="0"/>
              <a:t>How to balance?</a:t>
            </a:r>
          </a:p>
          <a:p>
            <a:r>
              <a:rPr lang="en-US" sz="2200" dirty="0"/>
              <a:t>We choose subset sizes such that if one picks a single element from each bunch, every element has the same marginal gain.</a:t>
            </a:r>
          </a:p>
          <a:p>
            <a:r>
              <a:rPr lang="en-US" sz="2200" b="1" u="sng" dirty="0"/>
              <a:t>Does this work?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sz="2200" dirty="0"/>
              <a:t>Selection of one element from each bunch is not always optimal,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sz="2200" dirty="0"/>
              <a:t>but concavity based argument shows that it is close to optimality.</a:t>
            </a:r>
          </a:p>
        </p:txBody>
      </p:sp>
    </p:spTree>
    <p:extLst>
      <p:ext uri="{BB962C8B-B14F-4D97-AF65-F5344CB8AC3E}">
        <p14:creationId xmlns:p14="http://schemas.microsoft.com/office/powerpoint/2010/main" val="106097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-4.72222E-6 -0.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4.72222E-6 -0.2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1.66667E-6 -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1.94444E-6 -0.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1.94444E-6 -0.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2.77778E-7 -0.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2.22222E-6 -0.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uiExpand="1" build="allAtOnce" animBg="1"/>
      <p:bldP spid="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Related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EC3A15-EE9D-42D4-B1A1-4856B3184C09}"/>
              </a:ext>
            </a:extLst>
          </p:cNvPr>
          <p:cNvSpPr/>
          <p:nvPr/>
        </p:nvSpPr>
        <p:spPr>
          <a:xfrm>
            <a:off x="611560" y="1219860"/>
            <a:ext cx="8075240" cy="18491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tlCol="1" anchor="ctr" anchorCtr="0"/>
          <a:lstStyle/>
          <a:p>
            <a:pPr algn="just"/>
            <a:r>
              <a:rPr lang="en-US" sz="2000" b="1" u="sng" dirty="0"/>
              <a:t>Multiplayer One-Way Communication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The input is split between </a:t>
            </a:r>
            <a:r>
              <a:rPr lang="en-US" sz="2000" i="1" dirty="0"/>
              <a:t>p</a:t>
            </a:r>
            <a:r>
              <a:rPr lang="en-US" sz="2000" dirty="0"/>
              <a:t> players.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Each player gets a message from the previous one, and forwards a message to the next player.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The last player should output the solution.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All our results extend to this model for a large number of players.</a:t>
            </a:r>
            <a:endParaRPr lang="he-IL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74638"/>
            <a:ext cx="949579" cy="1184995"/>
          </a:xfrm>
        </p:spPr>
      </p:pic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88EC3A15-EE9D-42D4-B1A1-4856B3184C09}"/>
              </a:ext>
            </a:extLst>
          </p:cNvPr>
          <p:cNvSpPr/>
          <p:nvPr/>
        </p:nvSpPr>
        <p:spPr>
          <a:xfrm>
            <a:off x="611560" y="3638850"/>
            <a:ext cx="8075240" cy="18804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 anchorCtr="0"/>
          <a:lstStyle/>
          <a:p>
            <a:pPr algn="just"/>
            <a:r>
              <a:rPr lang="en-US" sz="2000" b="1" u="sng" dirty="0"/>
              <a:t>Two-Players One-Way Communication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The special case of </a:t>
            </a:r>
            <a:r>
              <a:rPr lang="en-US" sz="2000" i="1" dirty="0"/>
              <a:t>p</a:t>
            </a:r>
            <a:r>
              <a:rPr lang="en-US" sz="2000" dirty="0"/>
              <a:t> = 2 players.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1/2-approximation </a:t>
            </a:r>
            <a:r>
              <a:rPr lang="en-US" sz="2000" dirty="0"/>
              <a:t>is trivial in this case (output the better among the solutions of the individual players).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For the monotone case we proved that the optimal approximation ratio is 2/3 (non-monotone case was not considered).</a:t>
            </a:r>
            <a:endParaRPr lang="he-IL" sz="2000" dirty="0"/>
          </a:p>
        </p:txBody>
      </p:sp>
      <p:sp>
        <p:nvSpPr>
          <p:cNvPr id="8" name="Rectangle 7"/>
          <p:cNvSpPr/>
          <p:nvPr/>
        </p:nvSpPr>
        <p:spPr>
          <a:xfrm rot="1378278">
            <a:off x="7942595" y="2854019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88EC3A15-EE9D-42D4-B1A1-4856B3184C09}"/>
              </a:ext>
            </a:extLst>
          </p:cNvPr>
          <p:cNvSpPr/>
          <p:nvPr/>
        </p:nvSpPr>
        <p:spPr>
          <a:xfrm>
            <a:off x="627586" y="4077072"/>
            <a:ext cx="8075240" cy="2160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 anchorCtr="0"/>
          <a:lstStyle/>
          <a:p>
            <a:pPr algn="just"/>
            <a:r>
              <a:rPr lang="en-US" sz="2000" b="1" u="sng" dirty="0"/>
              <a:t>Robust Maximization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A variant of the offline problem.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The algorithm produces a small reservoir of elements.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The adversary deletes </a:t>
            </a:r>
            <a:r>
              <a:rPr lang="en-US" sz="2000" i="1" dirty="0"/>
              <a:t>d</a:t>
            </a:r>
            <a:r>
              <a:rPr lang="en-US" sz="2000" dirty="0"/>
              <a:t> elements from the reservoir.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The algorithm then outputs a subset of the reservoir as solution.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The 2/3-approximation for 2-players apply to this setting (but the hardness does not).</a:t>
            </a:r>
            <a:endParaRPr lang="he-IL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62" y="3645024"/>
            <a:ext cx="1356618" cy="70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1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0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build="allAtOnce" animBg="1"/>
      <p:bldP spid="8" grpId="0"/>
      <p:bldP spid="8" grpId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9CF2-3F22-4719-81A8-765F84D1F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Open Problems</a:t>
            </a:r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145D3-1AB1-432E-919C-521C1A481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EC3A15-EE9D-42D4-B1A1-4856B3184C09}"/>
              </a:ext>
            </a:extLst>
          </p:cNvPr>
          <p:cNvSpPr/>
          <p:nvPr/>
        </p:nvSpPr>
        <p:spPr>
          <a:xfrm>
            <a:off x="611560" y="1417638"/>
            <a:ext cx="807524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just"/>
            <a:r>
              <a:rPr lang="en-US" sz="2000" b="1" u="sng" dirty="0"/>
              <a:t>Maximizing Monotone Functions subject to a Matroid Constraint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dirty="0" smtClean="0"/>
              <a:t>1/2-hardness </a:t>
            </a:r>
            <a:r>
              <a:rPr lang="en-US" sz="2000" dirty="0"/>
              <a:t>of cardinality is the best known.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/>
              <a:t>State-of-the-art </a:t>
            </a:r>
            <a:r>
              <a:rPr lang="en-US" sz="2000" smtClean="0"/>
              <a:t>0.3178-approximation </a:t>
            </a:r>
            <a:r>
              <a:rPr lang="en-US" sz="2000" dirty="0"/>
              <a:t>algorithm [</a:t>
            </a:r>
            <a:r>
              <a:rPr lang="en-US" sz="2000" b="1" dirty="0"/>
              <a:t>F</a:t>
            </a:r>
            <a:r>
              <a:rPr lang="en-US" sz="2000" dirty="0"/>
              <a:t>LNSZ22].</a:t>
            </a:r>
            <a:endParaRPr lang="he-IL" sz="2000" dirty="0"/>
          </a:p>
        </p:txBody>
      </p:sp>
      <p:pic>
        <p:nvPicPr>
          <p:cNvPr id="5" name="Picture 2" descr="C:\Users\User\AppData\Local\Microsoft\Windows\INetCache\IE\R3T6GX03\logo-ontwerp[1].jpg">
            <a:extLst>
              <a:ext uri="{FF2B5EF4-FFF2-40B4-BE49-F238E27FC236}">
                <a16:creationId xmlns:a16="http://schemas.microsoft.com/office/drawing/2014/main" id="{8633907A-E8EC-4780-BD8E-F9030CE5E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6560" y="332656"/>
            <a:ext cx="1493912" cy="1493912"/>
          </a:xfrm>
          <a:prstGeom prst="rect">
            <a:avLst/>
          </a:prstGeom>
          <a:noFill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1B2BF3-3C3A-47B3-9C9E-4B8C64A71226}"/>
              </a:ext>
            </a:extLst>
          </p:cNvPr>
          <p:cNvSpPr/>
          <p:nvPr/>
        </p:nvSpPr>
        <p:spPr>
          <a:xfrm>
            <a:off x="611560" y="2852936"/>
            <a:ext cx="8075240" cy="1440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just"/>
            <a:r>
              <a:rPr lang="en-US" sz="2000" b="1" u="sng" dirty="0"/>
              <a:t>Maximizing Monotone Functions subject to a Matching Constraint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0.372-hardness </a:t>
            </a:r>
            <a:r>
              <a:rPr lang="en-US" sz="2000" dirty="0"/>
              <a:t>(even for bipartite graphs) [</a:t>
            </a:r>
            <a:r>
              <a:rPr lang="en-US" sz="2000" b="1" dirty="0"/>
              <a:t>F</a:t>
            </a:r>
            <a:r>
              <a:rPr lang="en-US" sz="2000" dirty="0"/>
              <a:t>NSZ22]</a:t>
            </a:r>
            <a:r>
              <a:rPr lang="en-US" sz="2000" b="1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State-of-the-art 0.171-approximation algorithm </a:t>
            </a:r>
            <a:r>
              <a:rPr lang="en-US" sz="2000" dirty="0" smtClean="0"/>
              <a:t>[LW21].</a:t>
            </a: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Approximability is not settled even in the offline case.</a:t>
            </a:r>
            <a:endParaRPr lang="he-IL" sz="2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19EBD6E-6093-4361-8E5B-1484F6AC233C}"/>
              </a:ext>
            </a:extLst>
          </p:cNvPr>
          <p:cNvSpPr/>
          <p:nvPr/>
        </p:nvSpPr>
        <p:spPr>
          <a:xfrm>
            <a:off x="611560" y="4506197"/>
            <a:ext cx="8075240" cy="201914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just"/>
            <a:r>
              <a:rPr lang="en-US" sz="2000" b="1" u="sng" dirty="0"/>
              <a:t>Maximizing Monotone Functions subject to </a:t>
            </a:r>
            <a:r>
              <a:rPr lang="en-US" sz="2000" b="1" i="1" u="sng" dirty="0"/>
              <a:t>k</a:t>
            </a:r>
            <a:r>
              <a:rPr lang="en-US" sz="2000" b="1" u="sng" dirty="0"/>
              <a:t>-Matroids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1/2-approximation </a:t>
            </a:r>
            <a:r>
              <a:rPr lang="en-US" sz="2000" dirty="0"/>
              <a:t>in space that is independent of |</a:t>
            </a:r>
            <a:r>
              <a:rPr lang="en-US" sz="2000" i="1" dirty="0"/>
              <a:t>N</a:t>
            </a:r>
            <a:r>
              <a:rPr lang="en-US" sz="2000" dirty="0"/>
              <a:t>|. [</a:t>
            </a:r>
            <a:r>
              <a:rPr lang="en-US" sz="2000" b="1" dirty="0"/>
              <a:t>F</a:t>
            </a:r>
            <a:r>
              <a:rPr lang="en-US" sz="2000" dirty="0"/>
              <a:t>NSZ22]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i="1" dirty="0" smtClean="0"/>
              <a:t>O</a:t>
            </a:r>
            <a:r>
              <a:rPr lang="en-US" sz="2000" dirty="0" smtClean="0"/>
              <a:t>(log </a:t>
            </a:r>
            <a:r>
              <a:rPr lang="en-US" sz="2000" i="1" dirty="0" smtClean="0"/>
              <a:t>k </a:t>
            </a:r>
            <a:r>
              <a:rPr lang="en-US" sz="2000" dirty="0" smtClean="0"/>
              <a:t>/ </a:t>
            </a:r>
            <a:r>
              <a:rPr lang="en-US" sz="2000" i="1" dirty="0" smtClean="0"/>
              <a:t>k</a:t>
            </a:r>
            <a:r>
              <a:rPr lang="en-US" sz="2000" dirty="0" smtClean="0"/>
              <a:t>)-</a:t>
            </a:r>
            <a:r>
              <a:rPr lang="en-US" sz="2000" dirty="0"/>
              <a:t>hardness (independent of time complexity) [</a:t>
            </a:r>
            <a:r>
              <a:rPr lang="en-US" sz="2000" b="1" dirty="0"/>
              <a:t>F</a:t>
            </a:r>
            <a:r>
              <a:rPr lang="en-US" sz="2000" dirty="0"/>
              <a:t>NSZ22]</a:t>
            </a:r>
            <a:r>
              <a:rPr lang="en-US" sz="2000" b="1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State-of-the-art </a:t>
            </a:r>
            <a:r>
              <a:rPr lang="en-US" sz="2000" dirty="0" smtClean="0"/>
              <a:t>1/(4</a:t>
            </a:r>
            <a:r>
              <a:rPr lang="en-US" sz="2000" i="1" dirty="0" smtClean="0"/>
              <a:t>k)</a:t>
            </a:r>
            <a:r>
              <a:rPr lang="en-US" sz="2000" dirty="0" smtClean="0"/>
              <a:t>-approximation </a:t>
            </a:r>
            <a:r>
              <a:rPr lang="en-US" sz="2000" dirty="0"/>
              <a:t>algorithm [CK14].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Even the constant 4 in the last approximation ratio already defies improvement for 8 years.</a:t>
            </a:r>
            <a:endParaRPr lang="he-IL" sz="20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3708EAD-B040-4051-9222-9DB5A9EF286E}"/>
              </a:ext>
            </a:extLst>
          </p:cNvPr>
          <p:cNvGrpSpPr/>
          <p:nvPr/>
        </p:nvGrpSpPr>
        <p:grpSpPr>
          <a:xfrm>
            <a:off x="7812360" y="2656805"/>
            <a:ext cx="1224136" cy="628179"/>
            <a:chOff x="7812360" y="2728813"/>
            <a:chExt cx="1224136" cy="62817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A0A7653-9323-4656-AABB-8B14C69B3CE6}"/>
                </a:ext>
              </a:extLst>
            </p:cNvPr>
            <p:cNvSpPr/>
            <p:nvPr/>
          </p:nvSpPr>
          <p:spPr>
            <a:xfrm>
              <a:off x="7812360" y="2728813"/>
              <a:ext cx="1224136" cy="62817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D07BCD5-0CA1-42C9-8DF7-6B7DDBD0E3E3}"/>
                </a:ext>
              </a:extLst>
            </p:cNvPr>
            <p:cNvGrpSpPr/>
            <p:nvPr/>
          </p:nvGrpSpPr>
          <p:grpSpPr>
            <a:xfrm>
              <a:off x="8028384" y="2852935"/>
              <a:ext cx="792088" cy="365125"/>
              <a:chOff x="3048000" y="4578612"/>
              <a:chExt cx="3097494" cy="1873344"/>
            </a:xfrm>
            <a:solidFill>
              <a:schemeClr val="tx2"/>
            </a:solidFill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6E597A9-13A7-43A0-A0F1-0067C24C969E}"/>
                  </a:ext>
                </a:extLst>
              </p:cNvPr>
              <p:cNvSpPr/>
              <p:nvPr/>
            </p:nvSpPr>
            <p:spPr>
              <a:xfrm>
                <a:off x="3048000" y="4627778"/>
                <a:ext cx="228600" cy="228600"/>
              </a:xfrm>
              <a:prstGeom prst="ellipse">
                <a:avLst/>
              </a:prstGeom>
              <a:grpFill/>
              <a:ln w="28575">
                <a:solidFill>
                  <a:srgbClr val="1F497D"/>
                </a:solidFill>
                <a:headEnd type="none" w="med" len="med"/>
                <a:tailEnd type="none" w="med" len="med"/>
              </a:ln>
            </p:spPr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en-US" sz="2800" dirty="0">
                  <a:latin typeface="Calibri" pitchFamily="34" charset="0"/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E721F41F-326F-43F1-B0B4-4E65CAAEDB81}"/>
                  </a:ext>
                </a:extLst>
              </p:cNvPr>
              <p:cNvCxnSpPr>
                <a:stCxn id="10" idx="5"/>
                <a:endCxn id="12" idx="1"/>
              </p:cNvCxnSpPr>
              <p:nvPr/>
            </p:nvCxnSpPr>
            <p:spPr bwMode="auto">
              <a:xfrm>
                <a:off x="3243122" y="4822900"/>
                <a:ext cx="981356" cy="676556"/>
              </a:xfrm>
              <a:prstGeom prst="straightConnector1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97E6B4B-2F9B-4190-A80A-7DDDA9BF3F0F}"/>
                  </a:ext>
                </a:extLst>
              </p:cNvPr>
              <p:cNvSpPr/>
              <p:nvPr/>
            </p:nvSpPr>
            <p:spPr>
              <a:xfrm>
                <a:off x="4191000" y="5465978"/>
                <a:ext cx="228600" cy="228600"/>
              </a:xfrm>
              <a:prstGeom prst="ellipse">
                <a:avLst/>
              </a:prstGeom>
              <a:grpFill/>
              <a:ln w="28575">
                <a:solidFill>
                  <a:srgbClr val="1F497D"/>
                </a:solidFill>
                <a:headEnd type="none" w="med" len="med"/>
                <a:tailEnd type="none" w="med" len="med"/>
              </a:ln>
            </p:spPr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en-US" sz="2800" dirty="0">
                  <a:latin typeface="Calibri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92CEB61-185E-4991-899C-63464F05F09C}"/>
                  </a:ext>
                </a:extLst>
              </p:cNvPr>
              <p:cNvSpPr/>
              <p:nvPr/>
            </p:nvSpPr>
            <p:spPr>
              <a:xfrm>
                <a:off x="3081478" y="5460002"/>
                <a:ext cx="228600" cy="228600"/>
              </a:xfrm>
              <a:prstGeom prst="ellipse">
                <a:avLst/>
              </a:prstGeom>
              <a:grpFill/>
              <a:ln w="28575">
                <a:solidFill>
                  <a:srgbClr val="1F497D"/>
                </a:solidFill>
                <a:headEnd type="none" w="med" len="med"/>
                <a:tailEnd type="none" w="med" len="med"/>
              </a:ln>
            </p:spPr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en-US" sz="2800" dirty="0">
                  <a:latin typeface="Calibri" pitchFamily="34" charset="0"/>
                </a:endParaRP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C98D434C-1BD3-4276-B6D4-BA1277E4D386}"/>
                  </a:ext>
                </a:extLst>
              </p:cNvPr>
              <p:cNvCxnSpPr>
                <a:stCxn id="13" idx="5"/>
                <a:endCxn id="15" idx="1"/>
              </p:cNvCxnSpPr>
              <p:nvPr/>
            </p:nvCxnSpPr>
            <p:spPr bwMode="auto">
              <a:xfrm>
                <a:off x="3276600" y="5655124"/>
                <a:ext cx="867056" cy="601710"/>
              </a:xfrm>
              <a:prstGeom prst="straightConnector1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ED78E7C-A4F1-4E18-91A2-80AB35FCF753}"/>
                  </a:ext>
                </a:extLst>
              </p:cNvPr>
              <p:cNvSpPr/>
              <p:nvPr/>
            </p:nvSpPr>
            <p:spPr>
              <a:xfrm>
                <a:off x="4110178" y="6223356"/>
                <a:ext cx="228600" cy="228600"/>
              </a:xfrm>
              <a:prstGeom prst="ellipse">
                <a:avLst/>
              </a:prstGeom>
              <a:grpFill/>
              <a:ln w="28575">
                <a:solidFill>
                  <a:srgbClr val="1F497D"/>
                </a:solidFill>
                <a:headEnd type="none" w="med" len="med"/>
                <a:tailEnd type="none" w="med" len="med"/>
              </a:ln>
            </p:spPr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en-US" sz="2800" dirty="0">
                  <a:latin typeface="Calibri" pitchFamily="34" charset="0"/>
                </a:endParaRP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6416F4E8-A001-4A21-B289-053316684F57}"/>
                  </a:ext>
                </a:extLst>
              </p:cNvPr>
              <p:cNvCxnSpPr>
                <a:stCxn id="10" idx="4"/>
                <a:endCxn id="13" idx="0"/>
              </p:cNvCxnSpPr>
              <p:nvPr/>
            </p:nvCxnSpPr>
            <p:spPr bwMode="auto">
              <a:xfrm>
                <a:off x="3162300" y="4856378"/>
                <a:ext cx="33478" cy="603624"/>
              </a:xfrm>
              <a:prstGeom prst="straightConnector1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90AEB06-F37E-43DF-AECC-883DF0D111DB}"/>
                  </a:ext>
                </a:extLst>
              </p:cNvPr>
              <p:cNvCxnSpPr>
                <a:stCxn id="12" idx="7"/>
                <a:endCxn id="18" idx="4"/>
              </p:cNvCxnSpPr>
              <p:nvPr/>
            </p:nvCxnSpPr>
            <p:spPr bwMode="auto">
              <a:xfrm flipV="1">
                <a:off x="4386122" y="4807212"/>
                <a:ext cx="604978" cy="692244"/>
              </a:xfrm>
              <a:prstGeom prst="straightConnector1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B5E6722-5D18-4E1A-BBFE-546AD1E4EAE4}"/>
                  </a:ext>
                </a:extLst>
              </p:cNvPr>
              <p:cNvSpPr/>
              <p:nvPr/>
            </p:nvSpPr>
            <p:spPr>
              <a:xfrm>
                <a:off x="4876800" y="4578612"/>
                <a:ext cx="228600" cy="228600"/>
              </a:xfrm>
              <a:prstGeom prst="ellipse">
                <a:avLst/>
              </a:prstGeom>
              <a:grpFill/>
              <a:ln w="28575">
                <a:solidFill>
                  <a:srgbClr val="1F497D"/>
                </a:solidFill>
                <a:headEnd type="none" w="med" len="med"/>
                <a:tailEnd type="none" w="med" len="med"/>
              </a:ln>
            </p:spPr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en-US" sz="2800" dirty="0">
                  <a:latin typeface="Calibri" pitchFamily="34" charset="0"/>
                </a:endParaRP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064F6981-80BB-42B9-A583-A5357DB55383}"/>
                  </a:ext>
                </a:extLst>
              </p:cNvPr>
              <p:cNvCxnSpPr>
                <a:stCxn id="18" idx="2"/>
                <a:endCxn id="10" idx="6"/>
              </p:cNvCxnSpPr>
              <p:nvPr/>
            </p:nvCxnSpPr>
            <p:spPr bwMode="auto">
              <a:xfrm flipH="1">
                <a:off x="3276600" y="4692912"/>
                <a:ext cx="1600200" cy="49166"/>
              </a:xfrm>
              <a:prstGeom prst="straightConnector1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D0C42CAD-0373-449F-A920-45EF8722926E}"/>
                  </a:ext>
                </a:extLst>
              </p:cNvPr>
              <p:cNvCxnSpPr>
                <a:stCxn id="12" idx="5"/>
                <a:endCxn id="24" idx="2"/>
              </p:cNvCxnSpPr>
              <p:nvPr/>
            </p:nvCxnSpPr>
            <p:spPr bwMode="auto">
              <a:xfrm>
                <a:off x="4386122" y="5661100"/>
                <a:ext cx="1530772" cy="660868"/>
              </a:xfrm>
              <a:prstGeom prst="straightConnector1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E077EE2-11E8-4BD1-9257-D28F096E559B}"/>
                  </a:ext>
                </a:extLst>
              </p:cNvPr>
              <p:cNvSpPr/>
              <p:nvPr/>
            </p:nvSpPr>
            <p:spPr>
              <a:xfrm>
                <a:off x="5774485" y="5450290"/>
                <a:ext cx="228600" cy="228600"/>
              </a:xfrm>
              <a:prstGeom prst="ellipse">
                <a:avLst/>
              </a:prstGeom>
              <a:grpFill/>
              <a:ln w="28575">
                <a:solidFill>
                  <a:srgbClr val="1F497D"/>
                </a:solidFill>
                <a:headEnd type="none" w="med" len="med"/>
                <a:tailEnd type="none" w="med" len="med"/>
              </a:ln>
            </p:spPr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en-US" sz="2800" dirty="0">
                  <a:latin typeface="Calibri" pitchFamily="34" charset="0"/>
                </a:endParaRP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DCDA9DF-CD76-44F5-98E5-21886D7171BD}"/>
                  </a:ext>
                </a:extLst>
              </p:cNvPr>
              <p:cNvCxnSpPr>
                <a:endCxn id="21" idx="2"/>
              </p:cNvCxnSpPr>
              <p:nvPr/>
            </p:nvCxnSpPr>
            <p:spPr bwMode="auto">
              <a:xfrm flipV="1">
                <a:off x="4421094" y="5564590"/>
                <a:ext cx="1353391" cy="8008"/>
              </a:xfrm>
              <a:prstGeom prst="straightConnector1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43B244D-DBCE-4C9F-8312-2A94D9929DBD}"/>
                  </a:ext>
                </a:extLst>
              </p:cNvPr>
              <p:cNvCxnSpPr>
                <a:stCxn id="21" idx="1"/>
                <a:endCxn id="18" idx="6"/>
              </p:cNvCxnSpPr>
              <p:nvPr/>
            </p:nvCxnSpPr>
            <p:spPr bwMode="auto">
              <a:xfrm flipH="1" flipV="1">
                <a:off x="5105400" y="4692912"/>
                <a:ext cx="702563" cy="790856"/>
              </a:xfrm>
              <a:prstGeom prst="straightConnector1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67D385B-5B32-4F40-861F-41F0C1BBFAB3}"/>
                  </a:ext>
                </a:extLst>
              </p:cNvPr>
              <p:cNvSpPr/>
              <p:nvPr/>
            </p:nvSpPr>
            <p:spPr>
              <a:xfrm>
                <a:off x="5916894" y="6207668"/>
                <a:ext cx="228600" cy="228600"/>
              </a:xfrm>
              <a:prstGeom prst="ellipse">
                <a:avLst/>
              </a:prstGeom>
              <a:grpFill/>
              <a:ln w="28575">
                <a:solidFill>
                  <a:srgbClr val="1F497D"/>
                </a:solidFill>
                <a:headEnd type="none" w="med" len="med"/>
                <a:tailEnd type="none" w="med" len="med"/>
              </a:ln>
            </p:spPr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en-US" sz="2800" dirty="0">
                  <a:latin typeface="Calibri" pitchFamily="34" charset="0"/>
                </a:endParaRP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BC4C4BE6-8093-4E45-A93F-8F4372704A8D}"/>
                  </a:ext>
                </a:extLst>
              </p:cNvPr>
              <p:cNvCxnSpPr>
                <a:stCxn id="24" idx="3"/>
                <a:endCxn id="15" idx="6"/>
              </p:cNvCxnSpPr>
              <p:nvPr/>
            </p:nvCxnSpPr>
            <p:spPr bwMode="auto">
              <a:xfrm flipH="1" flipV="1">
                <a:off x="4338778" y="6337656"/>
                <a:ext cx="1611594" cy="65134"/>
              </a:xfrm>
              <a:prstGeom prst="straightConnector1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E2073F20-C397-478D-84E7-CDC6F0462957}"/>
                  </a:ext>
                </a:extLst>
              </p:cNvPr>
              <p:cNvCxnSpPr>
                <a:stCxn id="15" idx="0"/>
                <a:endCxn id="12" idx="4"/>
              </p:cNvCxnSpPr>
              <p:nvPr/>
            </p:nvCxnSpPr>
            <p:spPr bwMode="auto">
              <a:xfrm flipV="1">
                <a:off x="4224478" y="5694578"/>
                <a:ext cx="80822" cy="528778"/>
              </a:xfrm>
              <a:prstGeom prst="straightConnector1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CF12D14D-6226-4940-A072-C2D49A301B83}"/>
                  </a:ext>
                </a:extLst>
              </p:cNvPr>
              <p:cNvCxnSpPr>
                <a:stCxn id="24" idx="0"/>
                <a:endCxn id="21" idx="4"/>
              </p:cNvCxnSpPr>
              <p:nvPr/>
            </p:nvCxnSpPr>
            <p:spPr bwMode="auto">
              <a:xfrm flipH="1" flipV="1">
                <a:off x="5888785" y="5678890"/>
                <a:ext cx="142409" cy="528778"/>
              </a:xfrm>
              <a:prstGeom prst="straightConnector1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AD31269-1B1A-469B-8F58-BAA3266DB093}"/>
              </a:ext>
            </a:extLst>
          </p:cNvPr>
          <p:cNvGrpSpPr/>
          <p:nvPr/>
        </p:nvGrpSpPr>
        <p:grpSpPr>
          <a:xfrm>
            <a:off x="7812360" y="4069521"/>
            <a:ext cx="1224136" cy="1015663"/>
            <a:chOff x="7812360" y="4157359"/>
            <a:chExt cx="1224136" cy="101566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CF8987B-BEDE-437A-BFF0-18208FCF6379}"/>
                </a:ext>
              </a:extLst>
            </p:cNvPr>
            <p:cNvSpPr/>
            <p:nvPr/>
          </p:nvSpPr>
          <p:spPr>
            <a:xfrm>
              <a:off x="7812360" y="4457005"/>
              <a:ext cx="1224136" cy="62817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6DC5443-C45C-4502-BB31-CCD291A524B0}"/>
                </a:ext>
              </a:extLst>
            </p:cNvPr>
            <p:cNvSpPr/>
            <p:nvPr/>
          </p:nvSpPr>
          <p:spPr>
            <a:xfrm rot="2625930">
              <a:off x="8093393" y="4157359"/>
              <a:ext cx="776174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2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Symbol" panose="05050102010706020507" pitchFamily="18" charset="2"/>
                </a:rPr>
                <a:t></a:t>
              </a:r>
              <a:endParaRPr lang="en-US" sz="6000" b="1" dirty="0">
                <a:ln w="0">
                  <a:solidFill>
                    <a:schemeClr val="bg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675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406" y="-214338"/>
            <a:ext cx="8643998" cy="35719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867087"/>
              </a:avLst>
            </a:prstTxWarp>
            <a:spAutoFit/>
          </a:bodyPr>
          <a:lstStyle/>
          <a:p>
            <a:pPr algn="ctr"/>
            <a:r>
              <a:rPr lang="en-US" sz="13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066663" y="3927653"/>
            <a:ext cx="100540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 rot="1789932">
            <a:off x="1311977" y="4011527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 rot="1789932">
            <a:off x="6928601" y="128498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 rot="19892104">
            <a:off x="3172219" y="633806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 rot="1789932">
            <a:off x="6856593" y="4010531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Brief History of Submodular Max.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FE1A8FC-AC06-49DE-AD3E-06E896EB74FA}"/>
              </a:ext>
            </a:extLst>
          </p:cNvPr>
          <p:cNvSpPr/>
          <p:nvPr/>
        </p:nvSpPr>
        <p:spPr>
          <a:xfrm>
            <a:off x="457200" y="1268760"/>
            <a:ext cx="8229600" cy="1440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just"/>
            <a:r>
              <a:rPr lang="en-US" sz="2800" b="1" u="sng" dirty="0">
                <a:sym typeface="Symbol"/>
              </a:rPr>
              <a:t>1970s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sym typeface="Symbol"/>
              </a:rPr>
              <a:t>First results for submodular maximization.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sym typeface="Symbol"/>
              </a:rPr>
              <a:t>Combinatorial algorithms: greedy and local search.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119" y="236537"/>
            <a:ext cx="1219202" cy="121920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67544" y="2852936"/>
            <a:ext cx="8229600" cy="1944216"/>
            <a:chOff x="467544" y="2852936"/>
            <a:chExt cx="8229600" cy="194421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FE1A8FC-AC06-49DE-AD3E-06E896EB74FA}"/>
                </a:ext>
              </a:extLst>
            </p:cNvPr>
            <p:cNvSpPr/>
            <p:nvPr/>
          </p:nvSpPr>
          <p:spPr>
            <a:xfrm>
              <a:off x="467544" y="2852936"/>
              <a:ext cx="8229600" cy="194421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Ins="1920240" rtlCol="0" anchor="t" anchorCtr="0"/>
            <a:lstStyle/>
            <a:p>
              <a:pPr algn="just"/>
              <a:r>
                <a:rPr lang="en-US" sz="2800" b="1" u="sng" dirty="0">
                  <a:sym typeface="Symbol"/>
                </a:rPr>
                <a:t>Around 2010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1"/>
                  </a:solidFill>
                  <a:sym typeface="Symbol"/>
                </a:rPr>
                <a:t>Introduction of continuous tools (multilinear extension, symmetry gap).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1"/>
                  </a:solidFill>
                  <a:sym typeface="Symbol"/>
                </a:rPr>
                <a:t>A new wave of theoretical results.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3284984"/>
              <a:ext cx="1224136" cy="122413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67544" y="4625261"/>
            <a:ext cx="8229600" cy="2215991"/>
            <a:chOff x="467544" y="4625261"/>
            <a:chExt cx="8229600" cy="2215991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FE1A8FC-AC06-49DE-AD3E-06E896EB74FA}"/>
                </a:ext>
              </a:extLst>
            </p:cNvPr>
            <p:cNvSpPr/>
            <p:nvPr/>
          </p:nvSpPr>
          <p:spPr>
            <a:xfrm>
              <a:off x="467544" y="4941168"/>
              <a:ext cx="8229600" cy="158417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Ins="182880" rtlCol="0" anchor="t" anchorCtr="0"/>
            <a:lstStyle/>
            <a:p>
              <a:pPr algn="just"/>
              <a:r>
                <a:rPr lang="en-US" sz="2800" b="1" u="sng" dirty="0">
                  <a:sym typeface="Symbol"/>
                </a:rPr>
                <a:t>A few years later</a:t>
              </a:r>
            </a:p>
            <a:p>
              <a:r>
                <a:rPr lang="en-US" sz="2800" dirty="0">
                  <a:solidFill>
                    <a:schemeClr val="tx1"/>
                  </a:solidFill>
                  <a:sym typeface="Symbol"/>
                </a:rPr>
                <a:t>Since </a:t>
              </a:r>
              <a:r>
                <a:rPr lang="en-US" sz="2800" dirty="0" err="1">
                  <a:solidFill>
                    <a:schemeClr val="tx1"/>
                  </a:solidFill>
                  <a:sym typeface="Symbol"/>
                </a:rPr>
                <a:t>submodularity</a:t>
              </a:r>
              <a:r>
                <a:rPr lang="en-US" sz="2800" dirty="0">
                  <a:solidFill>
                    <a:schemeClr val="tx1"/>
                  </a:solidFill>
                  <a:sym typeface="Symbol"/>
                </a:rPr>
                <a:t> captures summarization, increasing interest in the ML community.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658979">
              <a:off x="7400563" y="4625261"/>
              <a:ext cx="1016625" cy="221599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l-GR" sz="13800" b="1" dirty="0">
                  <a:ln/>
                  <a:solidFill>
                    <a:schemeClr val="accent3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Σ</a:t>
              </a:r>
              <a:endParaRPr lang="en-US" sz="13800" b="1" dirty="0">
                <a:ln/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34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Summarization Tasks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FE1A8FC-AC06-49DE-AD3E-06E896EB74FA}"/>
              </a:ext>
            </a:extLst>
          </p:cNvPr>
          <p:cNvSpPr/>
          <p:nvPr/>
        </p:nvSpPr>
        <p:spPr>
          <a:xfrm>
            <a:off x="457200" y="1268760"/>
            <a:ext cx="8229600" cy="540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2800" b="1" u="sng" dirty="0">
                <a:sym typeface="Symbol"/>
              </a:rPr>
              <a:t>Photo Album Summarization</a:t>
            </a:r>
          </a:p>
          <a:p>
            <a:pPr algn="just"/>
            <a:endParaRPr lang="en-US" sz="2800" dirty="0">
              <a:solidFill>
                <a:schemeClr val="tx1"/>
              </a:solidFill>
              <a:sym typeface="Symbol"/>
            </a:endParaRPr>
          </a:p>
          <a:p>
            <a:pPr algn="just"/>
            <a:endParaRPr lang="en-US" sz="2800" dirty="0">
              <a:solidFill>
                <a:schemeClr val="tx1"/>
              </a:solidFill>
              <a:sym typeface="Symbol"/>
            </a:endParaRPr>
          </a:p>
          <a:p>
            <a:pPr algn="just"/>
            <a:endParaRPr lang="en-US" sz="2800" dirty="0">
              <a:solidFill>
                <a:schemeClr val="tx1"/>
              </a:solidFill>
              <a:sym typeface="Symbol"/>
            </a:endParaRPr>
          </a:p>
          <a:p>
            <a:pPr algn="just"/>
            <a:endParaRPr lang="en-US" sz="2800" dirty="0">
              <a:solidFill>
                <a:schemeClr val="tx1"/>
              </a:solidFill>
              <a:sym typeface="Symbol"/>
            </a:endParaRPr>
          </a:p>
          <a:p>
            <a:pPr algn="just"/>
            <a:endParaRPr lang="en-US" sz="2800" dirty="0">
              <a:solidFill>
                <a:schemeClr val="tx1"/>
              </a:solidFill>
              <a:sym typeface="Symbol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sym typeface="Symbol"/>
              </a:rPr>
              <a:t>Objective:</a:t>
            </a:r>
            <a:r>
              <a:rPr lang="en-US" sz="2800" dirty="0">
                <a:solidFill>
                  <a:schemeClr val="tx1"/>
                </a:solidFill>
                <a:sym typeface="Symbol"/>
              </a:rPr>
              <a:t> Select a summary of </a:t>
            </a:r>
            <a:r>
              <a:rPr lang="en-US" sz="2800" i="1" dirty="0">
                <a:solidFill>
                  <a:schemeClr val="tx1"/>
                </a:solidFill>
                <a:sym typeface="Symbol"/>
              </a:rPr>
              <a:t>k</a:t>
            </a:r>
            <a:r>
              <a:rPr lang="en-US" sz="2800" dirty="0">
                <a:solidFill>
                  <a:schemeClr val="tx1"/>
                </a:solidFill>
                <a:sym typeface="Symbol"/>
              </a:rPr>
              <a:t> photos.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  <a:sym typeface="Symbol"/>
              </a:rPr>
              <a:t>Diminishing Returns: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sym typeface="Symbol"/>
              </a:rPr>
              <a:t>One picture of a mountain is essential.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sym typeface="Symbol"/>
              </a:rPr>
              <a:t>A second picture of a mountain is nice.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sym typeface="Symbol"/>
              </a:rPr>
              <a:t>A third picture of a mountain is useless.</a:t>
            </a:r>
          </a:p>
        </p:txBody>
      </p:sp>
      <p:sp>
        <p:nvSpPr>
          <p:cNvPr id="5" name="TextBox 4"/>
          <p:cNvSpPr txBox="1"/>
          <p:nvPr/>
        </p:nvSpPr>
        <p:spPr>
          <a:xfrm rot="1658979">
            <a:off x="7563738" y="-192494"/>
            <a:ext cx="1016625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l-GR" sz="13800" b="1" dirty="0">
                <a:ln/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Σ</a:t>
            </a:r>
            <a:endParaRPr lang="en-US" sz="13800" b="1" dirty="0">
              <a:ln/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FE1A8FC-AC06-49DE-AD3E-06E896EB74FA}"/>
              </a:ext>
            </a:extLst>
          </p:cNvPr>
          <p:cNvSpPr/>
          <p:nvPr/>
        </p:nvSpPr>
        <p:spPr>
          <a:xfrm>
            <a:off x="611559" y="2043373"/>
            <a:ext cx="7776865" cy="18896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Ins="91440" rtlCol="0" anchor="t" anchorCtr="0"/>
          <a:lstStyle/>
          <a:p>
            <a:pPr algn="just"/>
            <a:endParaRPr lang="en-US" sz="2400" dirty="0">
              <a:sym typeface="Symbol"/>
            </a:endParaRPr>
          </a:p>
        </p:txBody>
      </p:sp>
      <p:pic>
        <p:nvPicPr>
          <p:cNvPr id="7" name="Picture 2" descr="C:\Users\feldman\AppData\Local\Microsoft\Windows\Temporary Internet Files\Content.IE5\OGF0BETR\MP90040129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5" y="2155878"/>
            <a:ext cx="949398" cy="94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feldman\AppData\Local\Microsoft\Windows\Temporary Internet Files\Content.IE5\QOEJAD2W\MP90040125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768" y="2148175"/>
            <a:ext cx="972108" cy="7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feldman\AppData\Local\Microsoft\Windows\Temporary Internet Files\Content.IE5\PE6KK9VM\MP90040125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74" y="2998741"/>
            <a:ext cx="1106297" cy="88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feldman\AppData\Local\Microsoft\Windows\Temporary Internet Files\Content.IE5\4MOSXU53\MP90040079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567" y="3048462"/>
            <a:ext cx="1001266" cy="80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feldman\AppData\Local\Microsoft\Windows\Temporary Internet Files\Content.IE5\RD9I0ZI5\MP90040147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714" y="2273092"/>
            <a:ext cx="869932" cy="10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feldman\AppData\Local\Microsoft\Windows\Temporary Internet Files\Content.IE5\8T9UQRIY\MP90044854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88214"/>
            <a:ext cx="1286574" cy="86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feldman\AppData\Local\Microsoft\Windows\Temporary Internet Files\Content.IE5\RS8LGVMB\MP90044253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650" y="2114216"/>
            <a:ext cx="1248395" cy="8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feldman\AppData\Local\Microsoft\Windows\Temporary Internet Files\Content.IE5\4MOSXU53\MP900423127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15" y="2125275"/>
            <a:ext cx="841108" cy="85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7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Standard Summarization Tasks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FE1A8FC-AC06-49DE-AD3E-06E896EB74FA}"/>
              </a:ext>
            </a:extLst>
          </p:cNvPr>
          <p:cNvSpPr/>
          <p:nvPr/>
        </p:nvSpPr>
        <p:spPr>
          <a:xfrm>
            <a:off x="457200" y="1268760"/>
            <a:ext cx="8229600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2800" b="1" u="sng" dirty="0">
                <a:sym typeface="Symbol"/>
              </a:rPr>
              <a:t>Document Summarization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sym typeface="Symbol"/>
              </a:rPr>
              <a:t>Select </a:t>
            </a:r>
            <a:r>
              <a:rPr lang="en-US" sz="2800" i="1" dirty="0">
                <a:solidFill>
                  <a:schemeClr val="tx1"/>
                </a:solidFill>
                <a:sym typeface="Symbol"/>
              </a:rPr>
              <a:t>k</a:t>
            </a:r>
            <a:r>
              <a:rPr lang="en-US" sz="2800" dirty="0">
                <a:solidFill>
                  <a:schemeClr val="tx1"/>
                </a:solidFill>
                <a:sym typeface="Symbol"/>
              </a:rPr>
              <a:t> sentences out a document that summarize its content.</a:t>
            </a:r>
          </a:p>
        </p:txBody>
      </p:sp>
      <p:sp>
        <p:nvSpPr>
          <p:cNvPr id="5" name="TextBox 4"/>
          <p:cNvSpPr txBox="1"/>
          <p:nvPr/>
        </p:nvSpPr>
        <p:spPr>
          <a:xfrm rot="1658979">
            <a:off x="7563738" y="-192494"/>
            <a:ext cx="1016625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l-GR" sz="13800" b="1" dirty="0">
                <a:ln/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Σ</a:t>
            </a:r>
            <a:endParaRPr lang="en-US" sz="13800" b="1" dirty="0">
              <a:ln/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7544" y="3261887"/>
            <a:ext cx="8229600" cy="3119441"/>
            <a:chOff x="467544" y="3261887"/>
            <a:chExt cx="8229600" cy="311944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FE1A8FC-AC06-49DE-AD3E-06E896EB74FA}"/>
                </a:ext>
              </a:extLst>
            </p:cNvPr>
            <p:cNvSpPr/>
            <p:nvPr/>
          </p:nvSpPr>
          <p:spPr>
            <a:xfrm>
              <a:off x="467544" y="3775050"/>
              <a:ext cx="8229600" cy="260627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sz="2800" b="1" u="sng" dirty="0">
                  <a:sym typeface="Symbol"/>
                </a:rPr>
                <a:t>Movie Recommendation</a:t>
              </a:r>
            </a:p>
            <a:p>
              <a:pPr algn="just"/>
              <a:r>
                <a:rPr lang="en-US" sz="2800" dirty="0">
                  <a:solidFill>
                    <a:schemeClr val="tx1"/>
                  </a:solidFill>
                  <a:sym typeface="Symbol"/>
                </a:rPr>
                <a:t>Select </a:t>
              </a:r>
              <a:r>
                <a:rPr lang="en-US" sz="2800" i="1" dirty="0">
                  <a:solidFill>
                    <a:schemeClr val="tx1"/>
                  </a:solidFill>
                  <a:sym typeface="Symbol"/>
                </a:rPr>
                <a:t>k</a:t>
              </a:r>
              <a:r>
                <a:rPr lang="en-US" sz="2800" dirty="0">
                  <a:solidFill>
                    <a:schemeClr val="tx1"/>
                  </a:solidFill>
                  <a:sym typeface="Symbol"/>
                </a:rPr>
                <a:t> movies that summarize the set of good movies (good for the particular user).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800000" flipV="1">
              <a:off x="1691680" y="5326185"/>
              <a:ext cx="6298615" cy="98313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9360">
              <a:off x="7715565" y="3261887"/>
              <a:ext cx="972183" cy="9797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874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Standard Summarization Tasks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58979">
            <a:off x="7563738" y="-192494"/>
            <a:ext cx="1016625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l-GR" sz="13800" b="1" dirty="0">
                <a:ln/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Σ</a:t>
            </a:r>
            <a:endParaRPr lang="en-US" sz="13800" b="1" dirty="0">
              <a:ln/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D8C48FF-9892-4803-9B3B-1AC849EAA667}"/>
              </a:ext>
            </a:extLst>
          </p:cNvPr>
          <p:cNvSpPr/>
          <p:nvPr/>
        </p:nvSpPr>
        <p:spPr>
          <a:xfrm>
            <a:off x="457200" y="1268760"/>
            <a:ext cx="8229600" cy="51845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2800" b="1" u="sng" dirty="0">
                <a:sym typeface="Symbol"/>
              </a:rPr>
              <a:t>Video Summarization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sym typeface="Symbol"/>
              </a:rPr>
              <a:t>Select </a:t>
            </a:r>
            <a:r>
              <a:rPr lang="en-US" sz="2800" i="1" dirty="0">
                <a:solidFill>
                  <a:schemeClr val="tx1"/>
                </a:solidFill>
                <a:sym typeface="Symbol"/>
              </a:rPr>
              <a:t>k</a:t>
            </a:r>
            <a:r>
              <a:rPr lang="en-US" sz="2800" dirty="0">
                <a:solidFill>
                  <a:schemeClr val="tx1"/>
                </a:solidFill>
                <a:sym typeface="Symbol"/>
              </a:rPr>
              <a:t> frames out of a video that summarize it the best.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067350-10A8-4ADD-A32B-7730D35ADC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2520765"/>
            <a:ext cx="3469427" cy="1394388"/>
          </a:xfrm>
          <a:prstGeom prst="rect">
            <a:avLst/>
          </a:prstGeom>
        </p:spPr>
      </p:pic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DA5DBAB1-51F8-41A1-A1D7-98DC3F11944E}"/>
              </a:ext>
            </a:extLst>
          </p:cNvPr>
          <p:cNvSpPr/>
          <p:nvPr/>
        </p:nvSpPr>
        <p:spPr>
          <a:xfrm>
            <a:off x="3203849" y="4149080"/>
            <a:ext cx="4752527" cy="17694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Ins="91440" rtlCol="0" anchor="t" anchorCtr="0"/>
          <a:lstStyle/>
          <a:p>
            <a:pPr algn="ctr"/>
            <a:r>
              <a:rPr lang="en-US" sz="2400" b="1" u="sng" dirty="0">
                <a:sym typeface="Symbol"/>
              </a:rPr>
              <a:t>Streaming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Symbol"/>
              </a:rPr>
              <a:t>Video is often long (think about a surveillance camera).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Symbol"/>
              </a:rPr>
              <a:t>We should process on the fly.</a:t>
            </a: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6F2B5C2A-92A1-4FE6-B1C0-33B405DB2714}"/>
              </a:ext>
            </a:extLst>
          </p:cNvPr>
          <p:cNvSpPr/>
          <p:nvPr/>
        </p:nvSpPr>
        <p:spPr>
          <a:xfrm>
            <a:off x="3203850" y="4149080"/>
            <a:ext cx="4752526" cy="18016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Ins="91440" rtlCol="0" anchor="t" anchorCtr="0"/>
          <a:lstStyle/>
          <a:p>
            <a:pPr algn="ctr"/>
            <a:r>
              <a:rPr lang="en-US" sz="2400" b="1" u="sng" dirty="0">
                <a:sym typeface="Symbol"/>
              </a:rPr>
              <a:t>Parallelization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Symbol"/>
              </a:rPr>
              <a:t>Multiple function evaluations in parallel (adaptive complexity</a:t>
            </a:r>
            <a:r>
              <a:rPr lang="en-US" sz="2400" dirty="0" smtClean="0">
                <a:sym typeface="Symbol"/>
              </a:rPr>
              <a:t>)</a:t>
            </a:r>
            <a:endParaRPr lang="en-US" sz="24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Symbol"/>
              </a:rPr>
              <a:t>Map-Reduce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1A5640-3C25-403F-AE2A-A317B238030C}"/>
              </a:ext>
            </a:extLst>
          </p:cNvPr>
          <p:cNvSpPr txBox="1"/>
          <p:nvPr/>
        </p:nvSpPr>
        <p:spPr>
          <a:xfrm>
            <a:off x="815812" y="4777988"/>
            <a:ext cx="173996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u="sng" dirty="0"/>
              <a:t>Motivates:</a:t>
            </a:r>
          </a:p>
        </p:txBody>
      </p:sp>
      <p:sp>
        <p:nvSpPr>
          <p:cNvPr id="20" name="Star: 32 Points 19">
            <a:extLst>
              <a:ext uri="{FF2B5EF4-FFF2-40B4-BE49-F238E27FC236}">
                <a16:creationId xmlns:a16="http://schemas.microsoft.com/office/drawing/2014/main" id="{7E038DB9-C0AD-470B-AB25-E6DFD8CD9DC3}"/>
              </a:ext>
            </a:extLst>
          </p:cNvPr>
          <p:cNvSpPr/>
          <p:nvPr/>
        </p:nvSpPr>
        <p:spPr>
          <a:xfrm>
            <a:off x="1845596" y="2900164"/>
            <a:ext cx="2448272" cy="2448272"/>
          </a:xfrm>
          <a:prstGeom prst="star32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algn="ctr"/>
            <a:r>
              <a:rPr lang="en-US" sz="2800" dirty="0"/>
              <a:t>Main focus of this talk</a:t>
            </a:r>
            <a:endParaRPr lang="he-IL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460137-F6E8-4DF2-8022-E705BC30D98A}"/>
              </a:ext>
            </a:extLst>
          </p:cNvPr>
          <p:cNvSpPr txBox="1"/>
          <p:nvPr/>
        </p:nvSpPr>
        <p:spPr>
          <a:xfrm>
            <a:off x="815812" y="4293096"/>
            <a:ext cx="220284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u="sng" dirty="0"/>
              <a:t>Other big data cases motivate:</a:t>
            </a:r>
          </a:p>
        </p:txBody>
      </p:sp>
    </p:spTree>
    <p:extLst>
      <p:ext uri="{BB962C8B-B14F-4D97-AF65-F5344CB8AC3E}">
        <p14:creationId xmlns:p14="http://schemas.microsoft.com/office/powerpoint/2010/main" val="116466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  <p:bldP spid="19" grpId="0"/>
      <p:bldP spid="19" grpId="1"/>
      <p:bldP spid="20" grpId="0" animBg="1"/>
      <p:bldP spid="20" grpId="1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0FB72-F19F-4CDF-B85A-7A7BDEA8C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Formal Setting – Offline Problem</a:t>
            </a:r>
            <a:endParaRPr lang="he-IL" sz="4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351D82-4EDA-4987-A6D9-610216BDD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68162"/>
            <a:ext cx="1090464" cy="72859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E81E8-8632-4A86-8067-9BD943F47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74024A-E197-4500-A138-A51431EA7564}"/>
              </a:ext>
            </a:extLst>
          </p:cNvPr>
          <p:cNvSpPr/>
          <p:nvPr/>
        </p:nvSpPr>
        <p:spPr>
          <a:xfrm>
            <a:off x="683568" y="1628800"/>
            <a:ext cx="7859216" cy="21576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b" anchorCtr="0"/>
          <a:lstStyle/>
          <a:p>
            <a:pPr marL="233363" indent="-233363" algn="just">
              <a:buFont typeface="Arial" pitchFamily="34" charset="0"/>
              <a:buChar char="•"/>
            </a:pPr>
            <a:r>
              <a:rPr lang="en-US" sz="2400" dirty="0"/>
              <a:t>Given a ground set </a:t>
            </a:r>
            <a:r>
              <a:rPr lang="en-US" sz="2400" i="1" dirty="0"/>
              <a:t>N</a:t>
            </a:r>
            <a:r>
              <a:rPr lang="en-US" sz="2400" dirty="0"/>
              <a:t>, a set function </a:t>
            </a:r>
            <a:r>
              <a:rPr lang="en-US" sz="2400" i="1" dirty="0"/>
              <a:t>f </a:t>
            </a:r>
            <a:r>
              <a:rPr lang="en-US" sz="2400" dirty="0"/>
              <a:t>: 2</a:t>
            </a:r>
            <a:r>
              <a:rPr lang="en-US" sz="2400" i="1" baseline="30000" dirty="0"/>
              <a:t>N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i="1" dirty="0">
                <a:sym typeface="Symbol"/>
              </a:rPr>
              <a:t>R</a:t>
            </a:r>
            <a:r>
              <a:rPr lang="en-US" sz="2400" dirty="0">
                <a:sym typeface="Wingdings" pitchFamily="2" charset="2"/>
              </a:rPr>
              <a:t> assigns a number to every subset of the ground set.</a:t>
            </a:r>
          </a:p>
          <a:p>
            <a:pPr marL="233363" indent="-233363" algn="just">
              <a:buFont typeface="Arial" pitchFamily="34" charset="0"/>
              <a:buChar char="•"/>
            </a:pPr>
            <a:r>
              <a:rPr lang="en-US" sz="2400" dirty="0">
                <a:sym typeface="Wingdings" pitchFamily="2" charset="2"/>
              </a:rPr>
              <a:t>A set function is </a:t>
            </a:r>
            <a:r>
              <a:rPr lang="en-US" sz="2400" i="1" dirty="0">
                <a:sym typeface="Wingdings" pitchFamily="2" charset="2"/>
              </a:rPr>
              <a:t>submodular</a:t>
            </a:r>
            <a:r>
              <a:rPr lang="en-US" sz="2400" dirty="0">
                <a:sym typeface="Wingdings" pitchFamily="2" charset="2"/>
              </a:rPr>
              <a:t> if:</a:t>
            </a:r>
          </a:p>
          <a:p>
            <a:pPr marL="517525" lvl="1" indent="-284163" algn="just">
              <a:buFont typeface="Courier New" pitchFamily="49" charset="0"/>
              <a:buChar char="o"/>
            </a:pP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>
                <a:sym typeface="Symbol"/>
              </a:rPr>
              <a:t>+ </a:t>
            </a:r>
            <a:r>
              <a:rPr lang="en-US" sz="2400" i="1" dirty="0">
                <a:sym typeface="Symbol"/>
              </a:rPr>
              <a:t>u</a:t>
            </a:r>
            <a:r>
              <a:rPr lang="en-US" sz="2400" dirty="0">
                <a:sym typeface="Symbol"/>
              </a:rPr>
              <a:t>) – </a:t>
            </a:r>
            <a:r>
              <a:rPr lang="en-US" sz="2400" i="1" dirty="0">
                <a:sym typeface="Symbol"/>
              </a:rPr>
              <a:t>f</a:t>
            </a:r>
            <a:r>
              <a:rPr lang="en-US" sz="2400" dirty="0">
                <a:sym typeface="Symbol"/>
              </a:rPr>
              <a:t>(</a:t>
            </a:r>
            <a:r>
              <a:rPr lang="en-US" sz="2400" i="1" dirty="0">
                <a:sym typeface="Symbol"/>
              </a:rPr>
              <a:t>A</a:t>
            </a:r>
            <a:r>
              <a:rPr lang="en-US" sz="2400" dirty="0">
                <a:sym typeface="Symbol"/>
              </a:rPr>
              <a:t>) ≥ </a:t>
            </a:r>
            <a:r>
              <a:rPr lang="en-US" sz="2400" i="1" dirty="0">
                <a:sym typeface="Symbol"/>
              </a:rPr>
              <a:t>f</a:t>
            </a:r>
            <a:r>
              <a:rPr lang="en-US" sz="2400" dirty="0">
                <a:sym typeface="Symbol"/>
              </a:rPr>
              <a:t>(</a:t>
            </a:r>
            <a:r>
              <a:rPr lang="en-US" sz="2400" i="1" dirty="0">
                <a:sym typeface="Symbol"/>
              </a:rPr>
              <a:t>B</a:t>
            </a:r>
            <a:r>
              <a:rPr lang="en-US" sz="2400" dirty="0">
                <a:sym typeface="Symbol"/>
              </a:rPr>
              <a:t> + </a:t>
            </a:r>
            <a:r>
              <a:rPr lang="en-US" sz="2400" i="1" dirty="0">
                <a:sym typeface="Symbol"/>
              </a:rPr>
              <a:t>u</a:t>
            </a:r>
            <a:r>
              <a:rPr lang="en-US" sz="2400" dirty="0">
                <a:sym typeface="Symbol"/>
              </a:rPr>
              <a:t>) – </a:t>
            </a:r>
            <a:r>
              <a:rPr lang="en-US" sz="2400" i="1" dirty="0">
                <a:sym typeface="Symbol"/>
              </a:rPr>
              <a:t>f</a:t>
            </a:r>
            <a:r>
              <a:rPr lang="en-US" sz="2400" dirty="0">
                <a:sym typeface="Symbol"/>
              </a:rPr>
              <a:t>(</a:t>
            </a:r>
            <a:r>
              <a:rPr lang="en-US" sz="2400" i="1" dirty="0">
                <a:sym typeface="Symbol"/>
              </a:rPr>
              <a:t>B</a:t>
            </a:r>
            <a:r>
              <a:rPr lang="en-US" sz="2400" dirty="0">
                <a:sym typeface="Symbol"/>
              </a:rPr>
              <a:t>)	∀ </a:t>
            </a:r>
            <a:r>
              <a:rPr lang="en-US" sz="2400" i="1" dirty="0">
                <a:sym typeface="Symbol"/>
              </a:rPr>
              <a:t>A</a:t>
            </a:r>
            <a:r>
              <a:rPr lang="en-US" sz="2400" dirty="0">
                <a:sym typeface="Symbol"/>
              </a:rPr>
              <a:t>  </a:t>
            </a:r>
            <a:r>
              <a:rPr lang="en-US" sz="2400" i="1" dirty="0">
                <a:sym typeface="Symbol"/>
              </a:rPr>
              <a:t>B</a:t>
            </a:r>
            <a:r>
              <a:rPr lang="en-US" sz="2400" dirty="0">
                <a:sym typeface="Symbol"/>
              </a:rPr>
              <a:t>  </a:t>
            </a:r>
            <a:r>
              <a:rPr lang="en-US" sz="2400" i="1" dirty="0">
                <a:sym typeface="Symbol"/>
              </a:rPr>
              <a:t>N</a:t>
            </a:r>
            <a:r>
              <a:rPr lang="en-US" sz="2400" dirty="0">
                <a:sym typeface="Symbol"/>
              </a:rPr>
              <a:t>, </a:t>
            </a:r>
            <a:r>
              <a:rPr lang="en-US" sz="2400" i="1" dirty="0">
                <a:sym typeface="Symbol"/>
              </a:rPr>
              <a:t>u</a:t>
            </a:r>
            <a:r>
              <a:rPr lang="en-US" sz="2400" dirty="0">
                <a:sym typeface="Symbol"/>
              </a:rPr>
              <a:t>  </a:t>
            </a:r>
            <a:r>
              <a:rPr lang="en-US" sz="2400" i="1" dirty="0">
                <a:sym typeface="Symbol"/>
              </a:rPr>
              <a:t>B.</a:t>
            </a:r>
            <a:endParaRPr lang="en-US" sz="2400" dirty="0">
              <a:sym typeface="Symbo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0C91CE-8D73-4034-A04A-22068E74E230}"/>
              </a:ext>
            </a:extLst>
          </p:cNvPr>
          <p:cNvSpPr/>
          <p:nvPr/>
        </p:nvSpPr>
        <p:spPr>
          <a:xfrm>
            <a:off x="683568" y="1628800"/>
            <a:ext cx="7859216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/>
              <a:t>Objective function</a:t>
            </a:r>
            <a:endParaRPr lang="he-IL" sz="2800" dirty="0"/>
          </a:p>
        </p:txBody>
      </p:sp>
      <p:sp>
        <p:nvSpPr>
          <p:cNvPr id="13" name="Rounded Rectangle 69">
            <a:extLst>
              <a:ext uri="{FF2B5EF4-FFF2-40B4-BE49-F238E27FC236}">
                <a16:creationId xmlns:a16="http://schemas.microsoft.com/office/drawing/2014/main" id="{A38AC748-EB1E-435B-BEC7-1C819A3B2BEB}"/>
              </a:ext>
            </a:extLst>
          </p:cNvPr>
          <p:cNvSpPr/>
          <p:nvPr/>
        </p:nvSpPr>
        <p:spPr>
          <a:xfrm>
            <a:off x="683568" y="3933056"/>
            <a:ext cx="7859216" cy="25202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400" dirty="0">
              <a:sym typeface="Symbo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C411BF-2216-4DDD-9F4C-947CDE800963}"/>
              </a:ext>
            </a:extLst>
          </p:cNvPr>
          <p:cNvGrpSpPr/>
          <p:nvPr/>
        </p:nvGrpSpPr>
        <p:grpSpPr>
          <a:xfrm>
            <a:off x="600177" y="4653136"/>
            <a:ext cx="1583658" cy="790765"/>
            <a:chOff x="-36512" y="1929092"/>
            <a:chExt cx="1984298" cy="106127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2C46E48-9407-41C4-91EC-2C1E783B596E}"/>
                </a:ext>
              </a:extLst>
            </p:cNvPr>
            <p:cNvGrpSpPr/>
            <p:nvPr/>
          </p:nvGrpSpPr>
          <p:grpSpPr>
            <a:xfrm>
              <a:off x="-36512" y="2276872"/>
              <a:ext cx="1048668" cy="576064"/>
              <a:chOff x="3307308" y="1340768"/>
              <a:chExt cx="2088216" cy="1008112"/>
            </a:xfrm>
          </p:grpSpPr>
          <p:sp>
            <p:nvSpPr>
              <p:cNvPr id="18" name="Donut 32">
                <a:extLst>
                  <a:ext uri="{FF2B5EF4-FFF2-40B4-BE49-F238E27FC236}">
                    <a16:creationId xmlns:a16="http://schemas.microsoft.com/office/drawing/2014/main" id="{077DF5C3-01AF-4BAC-B3EC-6158E85F638E}"/>
                  </a:ext>
                </a:extLst>
              </p:cNvPr>
              <p:cNvSpPr/>
              <p:nvPr/>
            </p:nvSpPr>
            <p:spPr>
              <a:xfrm>
                <a:off x="3851920" y="1340768"/>
                <a:ext cx="936104" cy="1008112"/>
              </a:xfrm>
              <a:prstGeom prst="donut">
                <a:avLst>
                  <a:gd name="adj" fmla="val 12173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Minus 33">
                <a:extLst>
                  <a:ext uri="{FF2B5EF4-FFF2-40B4-BE49-F238E27FC236}">
                    <a16:creationId xmlns:a16="http://schemas.microsoft.com/office/drawing/2014/main" id="{838610B3-DE62-47DE-9380-98911FAB9ED1}"/>
                  </a:ext>
                </a:extLst>
              </p:cNvPr>
              <p:cNvSpPr/>
              <p:nvPr/>
            </p:nvSpPr>
            <p:spPr>
              <a:xfrm rot="18970558">
                <a:off x="3307308" y="1614417"/>
                <a:ext cx="2088216" cy="526338"/>
              </a:xfrm>
              <a:prstGeom prst="mathMinus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6" name="Equal 30">
              <a:extLst>
                <a:ext uri="{FF2B5EF4-FFF2-40B4-BE49-F238E27FC236}">
                  <a16:creationId xmlns:a16="http://schemas.microsoft.com/office/drawing/2014/main" id="{B45C74BE-9343-448F-900B-37E257506BD1}"/>
                </a:ext>
              </a:extLst>
            </p:cNvPr>
            <p:cNvSpPr/>
            <p:nvPr/>
          </p:nvSpPr>
          <p:spPr>
            <a:xfrm>
              <a:off x="762119" y="2204865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3B8EFC-33F9-4DD1-9E07-449810FF29D2}"/>
                </a:ext>
              </a:extLst>
            </p:cNvPr>
            <p:cNvSpPr txBox="1"/>
            <p:nvPr/>
          </p:nvSpPr>
          <p:spPr>
            <a:xfrm>
              <a:off x="1331639" y="1929092"/>
              <a:ext cx="616147" cy="1061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/>
                <a:t>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34578B-E432-4836-8384-A17E417F8224}"/>
              </a:ext>
            </a:extLst>
          </p:cNvPr>
          <p:cNvGrpSpPr/>
          <p:nvPr/>
        </p:nvGrpSpPr>
        <p:grpSpPr>
          <a:xfrm>
            <a:off x="2348504" y="5518555"/>
            <a:ext cx="1457792" cy="790765"/>
            <a:chOff x="1921396" y="2989187"/>
            <a:chExt cx="1826590" cy="1061271"/>
          </a:xfrm>
        </p:grpSpPr>
        <p:pic>
          <p:nvPicPr>
            <p:cNvPr id="21" name="Picture 4" descr="C:\Documents and Settings\moranfe\Local Settings\Temporary Internet Files\Content.IE5\YX8WKMHA\MC900246109[1].wmf">
              <a:extLst>
                <a:ext uri="{FF2B5EF4-FFF2-40B4-BE49-F238E27FC236}">
                  <a16:creationId xmlns:a16="http://schemas.microsoft.com/office/drawing/2014/main" id="{D7AC57A0-EB16-46C9-BF8C-BFD1B470E4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1396" y="3284984"/>
              <a:ext cx="648072" cy="712544"/>
            </a:xfrm>
            <a:prstGeom prst="rect">
              <a:avLst/>
            </a:prstGeom>
            <a:noFill/>
          </p:spPr>
        </p:pic>
        <p:sp>
          <p:nvSpPr>
            <p:cNvPr id="22" name="Equal 36">
              <a:extLst>
                <a:ext uri="{FF2B5EF4-FFF2-40B4-BE49-F238E27FC236}">
                  <a16:creationId xmlns:a16="http://schemas.microsoft.com/office/drawing/2014/main" id="{D998F8CF-7958-4199-92B1-57061062DA7B}"/>
                </a:ext>
              </a:extLst>
            </p:cNvPr>
            <p:cNvSpPr/>
            <p:nvPr/>
          </p:nvSpPr>
          <p:spPr>
            <a:xfrm>
              <a:off x="2569468" y="3212976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D2E28A5-07BE-497B-B90D-33828EBD321E}"/>
                </a:ext>
              </a:extLst>
            </p:cNvPr>
            <p:cNvSpPr txBox="1"/>
            <p:nvPr/>
          </p:nvSpPr>
          <p:spPr>
            <a:xfrm>
              <a:off x="3131841" y="2989187"/>
              <a:ext cx="616145" cy="1061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/>
                <a:t>5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E2E267-1528-4EF2-A39E-979D2D501B0C}"/>
              </a:ext>
            </a:extLst>
          </p:cNvPr>
          <p:cNvGrpSpPr/>
          <p:nvPr/>
        </p:nvGrpSpPr>
        <p:grpSpPr>
          <a:xfrm>
            <a:off x="2295609" y="4654459"/>
            <a:ext cx="1526188" cy="790765"/>
            <a:chOff x="1849388" y="2045751"/>
            <a:chExt cx="1912291" cy="1061273"/>
          </a:xfrm>
        </p:grpSpPr>
        <p:pic>
          <p:nvPicPr>
            <p:cNvPr id="25" name="Picture 5" descr="C:\Documents and Settings\moranfe\Local Settings\Temporary Internet Files\Content.IE5\OTT7R8VF\MC900441708[1].png">
              <a:extLst>
                <a:ext uri="{FF2B5EF4-FFF2-40B4-BE49-F238E27FC236}">
                  <a16:creationId xmlns:a16="http://schemas.microsoft.com/office/drawing/2014/main" id="{7B1A788D-AC02-4590-AA62-471722BA6A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49388" y="2248996"/>
              <a:ext cx="795536" cy="795536"/>
            </a:xfrm>
            <a:prstGeom prst="rect">
              <a:avLst/>
            </a:prstGeom>
            <a:noFill/>
          </p:spPr>
        </p:pic>
        <p:sp>
          <p:nvSpPr>
            <p:cNvPr id="26" name="Equal 40">
              <a:extLst>
                <a:ext uri="{FF2B5EF4-FFF2-40B4-BE49-F238E27FC236}">
                  <a16:creationId xmlns:a16="http://schemas.microsoft.com/office/drawing/2014/main" id="{29D678B3-D725-48C1-A8C0-668EB077F4F6}"/>
                </a:ext>
              </a:extLst>
            </p:cNvPr>
            <p:cNvSpPr/>
            <p:nvPr/>
          </p:nvSpPr>
          <p:spPr>
            <a:xfrm>
              <a:off x="2569468" y="2321004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7FE794B-CFDD-430B-BB25-8ADF516FDECC}"/>
                </a:ext>
              </a:extLst>
            </p:cNvPr>
            <p:cNvSpPr txBox="1"/>
            <p:nvPr/>
          </p:nvSpPr>
          <p:spPr>
            <a:xfrm>
              <a:off x="3145532" y="2045751"/>
              <a:ext cx="616147" cy="1061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/>
                <a:t>6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760DE4A-0870-4D89-BF31-DF6323511AF1}"/>
              </a:ext>
            </a:extLst>
          </p:cNvPr>
          <p:cNvGrpSpPr/>
          <p:nvPr/>
        </p:nvGrpSpPr>
        <p:grpSpPr>
          <a:xfrm>
            <a:off x="2429525" y="3886507"/>
            <a:ext cx="1400323" cy="790765"/>
            <a:chOff x="2007096" y="1172119"/>
            <a:chExt cx="1754583" cy="1061273"/>
          </a:xfrm>
        </p:grpSpPr>
        <p:pic>
          <p:nvPicPr>
            <p:cNvPr id="29" name="Picture 6" descr="C:\Documents and Settings\moranfe\Local Settings\Temporary Internet Files\Content.IE5\OTT7R8VF\MC900436906[1].png">
              <a:extLst>
                <a:ext uri="{FF2B5EF4-FFF2-40B4-BE49-F238E27FC236}">
                  <a16:creationId xmlns:a16="http://schemas.microsoft.com/office/drawing/2014/main" id="{A1781934-A721-4A20-ACCE-62B81005D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07096" y="1484784"/>
              <a:ext cx="706388" cy="706388"/>
            </a:xfrm>
            <a:prstGeom prst="rect">
              <a:avLst/>
            </a:prstGeom>
            <a:noFill/>
          </p:spPr>
        </p:pic>
        <p:sp>
          <p:nvSpPr>
            <p:cNvPr id="30" name="Equal 44">
              <a:extLst>
                <a:ext uri="{FF2B5EF4-FFF2-40B4-BE49-F238E27FC236}">
                  <a16:creationId xmlns:a16="http://schemas.microsoft.com/office/drawing/2014/main" id="{A77D90A3-014F-4FD3-A0DF-244B9AC42E16}"/>
                </a:ext>
              </a:extLst>
            </p:cNvPr>
            <p:cNvSpPr/>
            <p:nvPr/>
          </p:nvSpPr>
          <p:spPr>
            <a:xfrm>
              <a:off x="2569468" y="1484784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FE9FACB-758E-4FF1-A4E2-05BEF02C8A4D}"/>
                </a:ext>
              </a:extLst>
            </p:cNvPr>
            <p:cNvSpPr txBox="1"/>
            <p:nvPr/>
          </p:nvSpPr>
          <p:spPr>
            <a:xfrm>
              <a:off x="3145531" y="1172119"/>
              <a:ext cx="616148" cy="1061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/>
                <a:t>7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544FC83-2374-442F-9BDD-FA5866B397A3}"/>
              </a:ext>
            </a:extLst>
          </p:cNvPr>
          <p:cNvGrpSpPr/>
          <p:nvPr/>
        </p:nvGrpSpPr>
        <p:grpSpPr>
          <a:xfrm>
            <a:off x="4146426" y="4654459"/>
            <a:ext cx="1816286" cy="790765"/>
            <a:chOff x="3901376" y="2045751"/>
            <a:chExt cx="2275778" cy="1061273"/>
          </a:xfrm>
        </p:grpSpPr>
        <p:pic>
          <p:nvPicPr>
            <p:cNvPr id="33" name="Picture 5" descr="C:\Documents and Settings\moranfe\Local Settings\Temporary Internet Files\Content.IE5\OTT7R8VF\MC900441708[1].png">
              <a:extLst>
                <a:ext uri="{FF2B5EF4-FFF2-40B4-BE49-F238E27FC236}">
                  <a16:creationId xmlns:a16="http://schemas.microsoft.com/office/drawing/2014/main" id="{B072BC51-775E-4A3D-ABCD-EFDF4B15F3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01376" y="2248996"/>
              <a:ext cx="795536" cy="795536"/>
            </a:xfrm>
            <a:prstGeom prst="rect">
              <a:avLst/>
            </a:prstGeom>
            <a:noFill/>
          </p:spPr>
        </p:pic>
        <p:sp>
          <p:nvSpPr>
            <p:cNvPr id="34" name="Equal 48">
              <a:extLst>
                <a:ext uri="{FF2B5EF4-FFF2-40B4-BE49-F238E27FC236}">
                  <a16:creationId xmlns:a16="http://schemas.microsoft.com/office/drawing/2014/main" id="{FFD46C39-5FA3-4278-BFF4-C78276A39A5B}"/>
                </a:ext>
              </a:extLst>
            </p:cNvPr>
            <p:cNvSpPr/>
            <p:nvPr/>
          </p:nvSpPr>
          <p:spPr>
            <a:xfrm>
              <a:off x="4984944" y="2321004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6C9DB2B-01F6-4ECA-9867-441AE31F7959}"/>
                </a:ext>
              </a:extLst>
            </p:cNvPr>
            <p:cNvSpPr txBox="1"/>
            <p:nvPr/>
          </p:nvSpPr>
          <p:spPr>
            <a:xfrm>
              <a:off x="5561006" y="2045751"/>
              <a:ext cx="616148" cy="1061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/>
                <a:t>8</a:t>
              </a:r>
            </a:p>
          </p:txBody>
        </p:sp>
        <p:pic>
          <p:nvPicPr>
            <p:cNvPr id="36" name="Picture 6" descr="C:\Documents and Settings\moranfe\Local Settings\Temporary Internet Files\Content.IE5\OTT7R8VF\MC900436906[1].png">
              <a:extLst>
                <a:ext uri="{FF2B5EF4-FFF2-40B4-BE49-F238E27FC236}">
                  <a16:creationId xmlns:a16="http://schemas.microsoft.com/office/drawing/2014/main" id="{22ADF0C7-DE6E-402D-91B7-5B9FF8ED95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80888" y="2348880"/>
              <a:ext cx="706388" cy="706388"/>
            </a:xfrm>
            <a:prstGeom prst="rect">
              <a:avLst/>
            </a:prstGeom>
            <a:noFill/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9D84BEA-07F5-4BCF-A6B7-1A9744D8E80B}"/>
              </a:ext>
            </a:extLst>
          </p:cNvPr>
          <p:cNvGrpSpPr/>
          <p:nvPr/>
        </p:nvGrpSpPr>
        <p:grpSpPr>
          <a:xfrm>
            <a:off x="4159010" y="3861048"/>
            <a:ext cx="2124843" cy="817547"/>
            <a:chOff x="3918516" y="1172119"/>
            <a:chExt cx="2662399" cy="1097217"/>
          </a:xfrm>
        </p:grpSpPr>
        <p:sp>
          <p:nvSpPr>
            <p:cNvPr id="38" name="Equal 52">
              <a:extLst>
                <a:ext uri="{FF2B5EF4-FFF2-40B4-BE49-F238E27FC236}">
                  <a16:creationId xmlns:a16="http://schemas.microsoft.com/office/drawing/2014/main" id="{E4C7B42A-F929-4C32-AF6C-60FBC59A2BB5}"/>
                </a:ext>
              </a:extLst>
            </p:cNvPr>
            <p:cNvSpPr/>
            <p:nvPr/>
          </p:nvSpPr>
          <p:spPr>
            <a:xfrm>
              <a:off x="4984944" y="1484784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82E265C-3D69-47FE-BE00-FA26C9638029}"/>
                </a:ext>
              </a:extLst>
            </p:cNvPr>
            <p:cNvSpPr txBox="1"/>
            <p:nvPr/>
          </p:nvSpPr>
          <p:spPr>
            <a:xfrm>
              <a:off x="5561010" y="1172119"/>
              <a:ext cx="1019905" cy="1061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/>
                <a:t>11</a:t>
              </a:r>
            </a:p>
          </p:txBody>
        </p:sp>
        <p:pic>
          <p:nvPicPr>
            <p:cNvPr id="40" name="Picture 4" descr="C:\Documents and Settings\moranfe\Local Settings\Temporary Internet Files\Content.IE5\YX8WKMHA\MC900246109[1].wmf">
              <a:extLst>
                <a:ext uri="{FF2B5EF4-FFF2-40B4-BE49-F238E27FC236}">
                  <a16:creationId xmlns:a16="http://schemas.microsoft.com/office/drawing/2014/main" id="{222FB958-4FDC-4CAE-9E06-DF8ABA641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36872" y="1556792"/>
              <a:ext cx="648072" cy="712544"/>
            </a:xfrm>
            <a:prstGeom prst="rect">
              <a:avLst/>
            </a:prstGeom>
            <a:noFill/>
          </p:spPr>
        </p:pic>
        <p:pic>
          <p:nvPicPr>
            <p:cNvPr id="41" name="Picture 6" descr="C:\Documents and Settings\moranfe\Local Settings\Temporary Internet Files\Content.IE5\OTT7R8VF\MC900436906[1].png">
              <a:extLst>
                <a:ext uri="{FF2B5EF4-FFF2-40B4-BE49-F238E27FC236}">
                  <a16:creationId xmlns:a16="http://schemas.microsoft.com/office/drawing/2014/main" id="{23E8100D-B6E0-4ADE-B751-F98EB64E6B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18516" y="1484784"/>
              <a:ext cx="706388" cy="706388"/>
            </a:xfrm>
            <a:prstGeom prst="rect">
              <a:avLst/>
            </a:prstGeom>
            <a:noFill/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41CD9AA-AC85-4D17-B0DF-A21B0B767818}"/>
              </a:ext>
            </a:extLst>
          </p:cNvPr>
          <p:cNvGrpSpPr/>
          <p:nvPr/>
        </p:nvGrpSpPr>
        <p:grpSpPr>
          <a:xfrm>
            <a:off x="4146423" y="5518555"/>
            <a:ext cx="2153769" cy="790765"/>
            <a:chOff x="3901376" y="2989191"/>
            <a:chExt cx="2698640" cy="1061273"/>
          </a:xfrm>
        </p:grpSpPr>
        <p:pic>
          <p:nvPicPr>
            <p:cNvPr id="43" name="Picture 4" descr="C:\Documents and Settings\moranfe\Local Settings\Temporary Internet Files\Content.IE5\YX8WKMHA\MC900246109[1].wmf">
              <a:extLst>
                <a:ext uri="{FF2B5EF4-FFF2-40B4-BE49-F238E27FC236}">
                  <a16:creationId xmlns:a16="http://schemas.microsoft.com/office/drawing/2014/main" id="{07BAB728-C12C-42D6-AE5B-38CF5DE2BF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36872" y="3284984"/>
              <a:ext cx="648072" cy="712544"/>
            </a:xfrm>
            <a:prstGeom prst="rect">
              <a:avLst/>
            </a:prstGeom>
            <a:noFill/>
          </p:spPr>
        </p:pic>
        <p:sp>
          <p:nvSpPr>
            <p:cNvPr id="44" name="Equal 58">
              <a:extLst>
                <a:ext uri="{FF2B5EF4-FFF2-40B4-BE49-F238E27FC236}">
                  <a16:creationId xmlns:a16="http://schemas.microsoft.com/office/drawing/2014/main" id="{1967501A-C11D-4FF0-8B93-53C395C0D312}"/>
                </a:ext>
              </a:extLst>
            </p:cNvPr>
            <p:cNvSpPr/>
            <p:nvPr/>
          </p:nvSpPr>
          <p:spPr>
            <a:xfrm>
              <a:off x="4984944" y="3212976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32B3662-9557-479B-AAA7-E029C7BFA982}"/>
                </a:ext>
              </a:extLst>
            </p:cNvPr>
            <p:cNvSpPr txBox="1"/>
            <p:nvPr/>
          </p:nvSpPr>
          <p:spPr>
            <a:xfrm>
              <a:off x="5580112" y="2989191"/>
              <a:ext cx="1019904" cy="1061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/>
                <a:t>10</a:t>
              </a:r>
            </a:p>
          </p:txBody>
        </p:sp>
        <p:pic>
          <p:nvPicPr>
            <p:cNvPr id="46" name="Picture 5" descr="C:\Documents and Settings\moranfe\Local Settings\Temporary Internet Files\Content.IE5\OTT7R8VF\MC900441708[1].png">
              <a:extLst>
                <a:ext uri="{FF2B5EF4-FFF2-40B4-BE49-F238E27FC236}">
                  <a16:creationId xmlns:a16="http://schemas.microsoft.com/office/drawing/2014/main" id="{3344F45F-3B4E-4ABF-BD28-5EA504D662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01376" y="3209528"/>
              <a:ext cx="795536" cy="795536"/>
            </a:xfrm>
            <a:prstGeom prst="rect">
              <a:avLst/>
            </a:prstGeom>
            <a:noFill/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2A3926D-44E7-456E-AF52-A9B0F29727B7}"/>
              </a:ext>
            </a:extLst>
          </p:cNvPr>
          <p:cNvGrpSpPr/>
          <p:nvPr/>
        </p:nvGrpSpPr>
        <p:grpSpPr>
          <a:xfrm>
            <a:off x="6350128" y="4654459"/>
            <a:ext cx="2182312" cy="864096"/>
            <a:chOff x="6385892" y="2045751"/>
            <a:chExt cx="2734405" cy="1159689"/>
          </a:xfrm>
        </p:grpSpPr>
        <p:pic>
          <p:nvPicPr>
            <p:cNvPr id="48" name="Picture 6" descr="C:\Documents and Settings\moranfe\Local Settings\Temporary Internet Files\Content.IE5\OTT7R8VF\MC900436906[1].png">
              <a:extLst>
                <a:ext uri="{FF2B5EF4-FFF2-40B4-BE49-F238E27FC236}">
                  <a16:creationId xmlns:a16="http://schemas.microsoft.com/office/drawing/2014/main" id="{47B0AFBA-63EB-4450-BCA3-0A7BE8EAE2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85892" y="2434580"/>
              <a:ext cx="706388" cy="706388"/>
            </a:xfrm>
            <a:prstGeom prst="rect">
              <a:avLst/>
            </a:prstGeom>
            <a:noFill/>
          </p:spPr>
        </p:pic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3E6C546-8ACF-4B0C-8544-40EA59C2E772}"/>
                </a:ext>
              </a:extLst>
            </p:cNvPr>
            <p:cNvGrpSpPr/>
            <p:nvPr/>
          </p:nvGrpSpPr>
          <p:grpSpPr>
            <a:xfrm>
              <a:off x="6584776" y="2045751"/>
              <a:ext cx="2535521" cy="1159689"/>
              <a:chOff x="6584776" y="2045751"/>
              <a:chExt cx="2535521" cy="1159689"/>
            </a:xfrm>
          </p:grpSpPr>
          <p:pic>
            <p:nvPicPr>
              <p:cNvPr id="50" name="Picture 4" descr="C:\Documents and Settings\moranfe\Local Settings\Temporary Internet Files\Content.IE5\YX8WKMHA\MC900246109[1].wmf">
                <a:extLst>
                  <a:ext uri="{FF2B5EF4-FFF2-40B4-BE49-F238E27FC236}">
                    <a16:creationId xmlns:a16="http://schemas.microsoft.com/office/drawing/2014/main" id="{7697E886-88B2-476E-A8B7-1157BC2FAF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76256" y="2492896"/>
                <a:ext cx="648072" cy="712544"/>
              </a:xfrm>
              <a:prstGeom prst="rect">
                <a:avLst/>
              </a:prstGeom>
              <a:noFill/>
            </p:spPr>
          </p:pic>
          <p:pic>
            <p:nvPicPr>
              <p:cNvPr id="51" name="Picture 5" descr="C:\Documents and Settings\moranfe\Local Settings\Temporary Internet Files\Content.IE5\OTT7R8VF\MC900441708[1].png">
                <a:extLst>
                  <a:ext uri="{FF2B5EF4-FFF2-40B4-BE49-F238E27FC236}">
                    <a16:creationId xmlns:a16="http://schemas.microsoft.com/office/drawing/2014/main" id="{C0272E93-3D9E-4F50-93C3-348205D145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84776" y="2276872"/>
                <a:ext cx="795536" cy="795536"/>
              </a:xfrm>
              <a:prstGeom prst="rect">
                <a:avLst/>
              </a:prstGeom>
              <a:noFill/>
            </p:spPr>
          </p:pic>
          <p:sp>
            <p:nvSpPr>
              <p:cNvPr id="52" name="Equal 66">
                <a:extLst>
                  <a:ext uri="{FF2B5EF4-FFF2-40B4-BE49-F238E27FC236}">
                    <a16:creationId xmlns:a16="http://schemas.microsoft.com/office/drawing/2014/main" id="{C07E1CCE-1F26-42A5-ADD5-9922D7534575}"/>
                  </a:ext>
                </a:extLst>
              </p:cNvPr>
              <p:cNvSpPr/>
              <p:nvPr/>
            </p:nvSpPr>
            <p:spPr>
              <a:xfrm>
                <a:off x="7524328" y="2321004"/>
                <a:ext cx="648072" cy="720080"/>
              </a:xfrm>
              <a:prstGeom prst="mathEqual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B49ECAE-DEF1-4BB1-AB34-2145BCC7E7B2}"/>
                  </a:ext>
                </a:extLst>
              </p:cNvPr>
              <p:cNvSpPr txBox="1"/>
              <p:nvPr/>
            </p:nvSpPr>
            <p:spPr>
              <a:xfrm>
                <a:off x="8100392" y="2045751"/>
                <a:ext cx="1019905" cy="1061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11</a:t>
                </a: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7139BEE-A0A4-4295-9489-99AF2D4C4FD2}"/>
              </a:ext>
            </a:extLst>
          </p:cNvPr>
          <p:cNvGrpSpPr/>
          <p:nvPr/>
        </p:nvGrpSpPr>
        <p:grpSpPr>
          <a:xfrm>
            <a:off x="2951560" y="4653136"/>
            <a:ext cx="2628552" cy="923330"/>
            <a:chOff x="2771800" y="4551096"/>
            <a:chExt cx="3603633" cy="141708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6ED61A6-D032-4699-B167-2A0B8810A89D}"/>
                </a:ext>
              </a:extLst>
            </p:cNvPr>
            <p:cNvSpPr txBox="1"/>
            <p:nvPr/>
          </p:nvSpPr>
          <p:spPr>
            <a:xfrm>
              <a:off x="2771800" y="4551096"/>
              <a:ext cx="765848" cy="1417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i="1" dirty="0"/>
                <a:t>N</a:t>
              </a:r>
            </a:p>
          </p:txBody>
        </p:sp>
        <p:sp>
          <p:nvSpPr>
            <p:cNvPr id="57" name="Equal 73">
              <a:extLst>
                <a:ext uri="{FF2B5EF4-FFF2-40B4-BE49-F238E27FC236}">
                  <a16:creationId xmlns:a16="http://schemas.microsoft.com/office/drawing/2014/main" id="{7FB40E23-A3A3-4DF4-9006-E03AFDB9A51E}"/>
                </a:ext>
              </a:extLst>
            </p:cNvPr>
            <p:cNvSpPr/>
            <p:nvPr/>
          </p:nvSpPr>
          <p:spPr>
            <a:xfrm>
              <a:off x="3501487" y="4950375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58" name="Left Brace 57">
              <a:extLst>
                <a:ext uri="{FF2B5EF4-FFF2-40B4-BE49-F238E27FC236}">
                  <a16:creationId xmlns:a16="http://schemas.microsoft.com/office/drawing/2014/main" id="{8AB2FC6C-F9AF-4288-8680-482FA781241F}"/>
                </a:ext>
              </a:extLst>
            </p:cNvPr>
            <p:cNvSpPr/>
            <p:nvPr/>
          </p:nvSpPr>
          <p:spPr>
            <a:xfrm>
              <a:off x="4280735" y="4961968"/>
              <a:ext cx="219257" cy="699280"/>
            </a:xfrm>
            <a:prstGeom prst="leftBrace">
              <a:avLst/>
            </a:prstGeom>
            <a:ln w="76200" cmpd="sng">
              <a:solidFill>
                <a:schemeClr val="accent6"/>
              </a:solidFill>
            </a:ln>
            <a:effectLst>
              <a:glow rad="63500">
                <a:srgbClr val="B66D31"/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59" name="Picture 6" descr="C:\Documents and Settings\moranfe\Local Settings\Temporary Internet Files\Content.IE5\OTT7R8VF\MC900436906[1].png">
              <a:extLst>
                <a:ext uri="{FF2B5EF4-FFF2-40B4-BE49-F238E27FC236}">
                  <a16:creationId xmlns:a16="http://schemas.microsoft.com/office/drawing/2014/main" id="{4BCAB202-9C7C-47E0-96D0-C1B734BB12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53410" y="4961968"/>
              <a:ext cx="706389" cy="706388"/>
            </a:xfrm>
            <a:prstGeom prst="rect">
              <a:avLst/>
            </a:prstGeom>
            <a:noFill/>
          </p:spPr>
        </p:pic>
        <p:pic>
          <p:nvPicPr>
            <p:cNvPr id="60" name="Picture 5" descr="C:\Documents and Settings\moranfe\Local Settings\Temporary Internet Files\Content.IE5\OTT7R8VF\MC900441708[1].png">
              <a:extLst>
                <a:ext uri="{FF2B5EF4-FFF2-40B4-BE49-F238E27FC236}">
                  <a16:creationId xmlns:a16="http://schemas.microsoft.com/office/drawing/2014/main" id="{A4176568-64AD-4B64-983F-3E85BB41E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0851" y="4893588"/>
              <a:ext cx="795536" cy="795536"/>
            </a:xfrm>
            <a:prstGeom prst="rect">
              <a:avLst/>
            </a:prstGeom>
            <a:noFill/>
          </p:spPr>
        </p:pic>
        <p:pic>
          <p:nvPicPr>
            <p:cNvPr id="61" name="Picture 4" descr="C:\Documents and Settings\moranfe\Local Settings\Temporary Internet Files\Content.IE5\YX8WKMHA\MC900246109[1].wmf">
              <a:extLst>
                <a:ext uri="{FF2B5EF4-FFF2-40B4-BE49-F238E27FC236}">
                  <a16:creationId xmlns:a16="http://schemas.microsoft.com/office/drawing/2014/main" id="{C54064E3-F5B3-48A8-A2E3-490033DAE9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78923" y="4999035"/>
              <a:ext cx="648072" cy="712544"/>
            </a:xfrm>
            <a:prstGeom prst="rect">
              <a:avLst/>
            </a:prstGeom>
            <a:noFill/>
          </p:spPr>
        </p:pic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C913E36F-35EA-4C54-9F14-169B1E173969}"/>
                </a:ext>
              </a:extLst>
            </p:cNvPr>
            <p:cNvSpPr/>
            <p:nvPr/>
          </p:nvSpPr>
          <p:spPr>
            <a:xfrm flipH="1">
              <a:off x="6156176" y="4941168"/>
              <a:ext cx="219257" cy="699280"/>
            </a:xfrm>
            <a:prstGeom prst="leftBrace">
              <a:avLst/>
            </a:prstGeom>
            <a:ln w="76200" cmpd="sng">
              <a:solidFill>
                <a:schemeClr val="accent6"/>
              </a:solidFill>
            </a:ln>
            <a:effectLst>
              <a:glow rad="63500">
                <a:srgbClr val="B66D31"/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63" name="Rounded Rectangle 106">
            <a:extLst>
              <a:ext uri="{FF2B5EF4-FFF2-40B4-BE49-F238E27FC236}">
                <a16:creationId xmlns:a16="http://schemas.microsoft.com/office/drawing/2014/main" id="{93617469-156B-4D43-B1C0-9ACB820CEABF}"/>
              </a:ext>
            </a:extLst>
          </p:cNvPr>
          <p:cNvSpPr/>
          <p:nvPr/>
        </p:nvSpPr>
        <p:spPr>
          <a:xfrm>
            <a:off x="5106687" y="1638419"/>
            <a:ext cx="3443051" cy="21832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400" dirty="0">
              <a:sym typeface="Symbol"/>
            </a:endParaRPr>
          </a:p>
        </p:txBody>
      </p:sp>
      <p:grpSp>
        <p:nvGrpSpPr>
          <p:cNvPr id="64" name="Group 75">
            <a:extLst>
              <a:ext uri="{FF2B5EF4-FFF2-40B4-BE49-F238E27FC236}">
                <a16:creationId xmlns:a16="http://schemas.microsoft.com/office/drawing/2014/main" id="{62FD85A5-1E65-49EE-A6CF-41E48109371F}"/>
              </a:ext>
            </a:extLst>
          </p:cNvPr>
          <p:cNvGrpSpPr/>
          <p:nvPr/>
        </p:nvGrpSpPr>
        <p:grpSpPr>
          <a:xfrm>
            <a:off x="5416254" y="1634727"/>
            <a:ext cx="2955153" cy="731096"/>
            <a:chOff x="4421088" y="3817657"/>
            <a:chExt cx="3957349" cy="1123511"/>
          </a:xfrm>
        </p:grpSpPr>
        <p:pic>
          <p:nvPicPr>
            <p:cNvPr id="65" name="Picture 4" descr="C:\Documents and Settings\moranfe\Local Settings\Temporary Internet Files\Content.IE5\YX8WKMHA\MC900246109[1].wmf">
              <a:extLst>
                <a:ext uri="{FF2B5EF4-FFF2-40B4-BE49-F238E27FC236}">
                  <a16:creationId xmlns:a16="http://schemas.microsoft.com/office/drawing/2014/main" id="{C1F2A992-722F-40F4-AE46-F3B2CEC85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1088" y="4228624"/>
              <a:ext cx="648072" cy="712544"/>
            </a:xfrm>
            <a:prstGeom prst="rect">
              <a:avLst/>
            </a:prstGeom>
            <a:noFill/>
          </p:spPr>
        </p:pic>
        <p:grpSp>
          <p:nvGrpSpPr>
            <p:cNvPr id="66" name="Group 50">
              <a:extLst>
                <a:ext uri="{FF2B5EF4-FFF2-40B4-BE49-F238E27FC236}">
                  <a16:creationId xmlns:a16="http://schemas.microsoft.com/office/drawing/2014/main" id="{E3589C18-9AFD-4E69-AE1C-198DEEFC923C}"/>
                </a:ext>
              </a:extLst>
            </p:cNvPr>
            <p:cNvGrpSpPr/>
            <p:nvPr/>
          </p:nvGrpSpPr>
          <p:grpSpPr>
            <a:xfrm>
              <a:off x="6180732" y="4293096"/>
              <a:ext cx="1048668" cy="576064"/>
              <a:chOff x="3307308" y="1340768"/>
              <a:chExt cx="2088216" cy="1008112"/>
            </a:xfrm>
          </p:grpSpPr>
          <p:sp>
            <p:nvSpPr>
              <p:cNvPr id="70" name="Donut 86">
                <a:extLst>
                  <a:ext uri="{FF2B5EF4-FFF2-40B4-BE49-F238E27FC236}">
                    <a16:creationId xmlns:a16="http://schemas.microsoft.com/office/drawing/2014/main" id="{08458E18-5BB3-4ABA-A537-989E254E37F7}"/>
                  </a:ext>
                </a:extLst>
              </p:cNvPr>
              <p:cNvSpPr/>
              <p:nvPr/>
            </p:nvSpPr>
            <p:spPr>
              <a:xfrm>
                <a:off x="3851920" y="1340768"/>
                <a:ext cx="936104" cy="1008112"/>
              </a:xfrm>
              <a:prstGeom prst="donut">
                <a:avLst>
                  <a:gd name="adj" fmla="val 12173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Minus 87">
                <a:extLst>
                  <a:ext uri="{FF2B5EF4-FFF2-40B4-BE49-F238E27FC236}">
                    <a16:creationId xmlns:a16="http://schemas.microsoft.com/office/drawing/2014/main" id="{EE91A093-404C-4986-AD12-BC102DF83BA8}"/>
                  </a:ext>
                </a:extLst>
              </p:cNvPr>
              <p:cNvSpPr/>
              <p:nvPr/>
            </p:nvSpPr>
            <p:spPr>
              <a:xfrm rot="18970558">
                <a:off x="3307308" y="1614417"/>
                <a:ext cx="2088216" cy="526338"/>
              </a:xfrm>
              <a:prstGeom prst="mathMinus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67" name="Minus 83">
              <a:extLst>
                <a:ext uri="{FF2B5EF4-FFF2-40B4-BE49-F238E27FC236}">
                  <a16:creationId xmlns:a16="http://schemas.microsoft.com/office/drawing/2014/main" id="{9D767BAD-0FF8-46B9-8DAD-B771B708C9C6}"/>
                </a:ext>
              </a:extLst>
            </p:cNvPr>
            <p:cNvSpPr/>
            <p:nvPr/>
          </p:nvSpPr>
          <p:spPr>
            <a:xfrm>
              <a:off x="5425752" y="4221088"/>
              <a:ext cx="720080" cy="648072"/>
            </a:xfrm>
            <a:prstGeom prst="mathMinus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8" name="Equal 84">
              <a:extLst>
                <a:ext uri="{FF2B5EF4-FFF2-40B4-BE49-F238E27FC236}">
                  <a16:creationId xmlns:a16="http://schemas.microsoft.com/office/drawing/2014/main" id="{2BCE161A-1CE4-45E4-BBAE-25E5FEC02BD7}"/>
                </a:ext>
              </a:extLst>
            </p:cNvPr>
            <p:cNvSpPr/>
            <p:nvPr/>
          </p:nvSpPr>
          <p:spPr>
            <a:xfrm>
              <a:off x="7229400" y="4221088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A7D70B3-A812-479F-9519-0EFF0D3D10EA}"/>
                </a:ext>
              </a:extLst>
            </p:cNvPr>
            <p:cNvSpPr txBox="1"/>
            <p:nvPr/>
          </p:nvSpPr>
          <p:spPr>
            <a:xfrm>
              <a:off x="7842713" y="3817657"/>
              <a:ext cx="535724" cy="923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/>
                <a:t>5</a:t>
              </a:r>
            </a:p>
          </p:txBody>
        </p:sp>
      </p:grpSp>
      <p:grpSp>
        <p:nvGrpSpPr>
          <p:cNvPr id="72" name="Group 80">
            <a:extLst>
              <a:ext uri="{FF2B5EF4-FFF2-40B4-BE49-F238E27FC236}">
                <a16:creationId xmlns:a16="http://schemas.microsoft.com/office/drawing/2014/main" id="{D4047C98-C700-48DA-8FB0-304D2EE67265}"/>
              </a:ext>
            </a:extLst>
          </p:cNvPr>
          <p:cNvGrpSpPr/>
          <p:nvPr/>
        </p:nvGrpSpPr>
        <p:grpSpPr>
          <a:xfrm>
            <a:off x="5197718" y="2288644"/>
            <a:ext cx="3170241" cy="770460"/>
            <a:chOff x="4129608" y="4624708"/>
            <a:chExt cx="4245381" cy="1184004"/>
          </a:xfrm>
        </p:grpSpPr>
        <p:pic>
          <p:nvPicPr>
            <p:cNvPr id="73" name="Picture 4" descr="C:\Documents and Settings\moranfe\Local Settings\Temporary Internet Files\Content.IE5\YX8WKMHA\MC900246109[1].wmf">
              <a:extLst>
                <a:ext uri="{FF2B5EF4-FFF2-40B4-BE49-F238E27FC236}">
                  <a16:creationId xmlns:a16="http://schemas.microsoft.com/office/drawing/2014/main" id="{B890C88C-5C50-4F7F-B872-92E02D55E8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65104" y="5016624"/>
              <a:ext cx="648072" cy="712544"/>
            </a:xfrm>
            <a:prstGeom prst="rect">
              <a:avLst/>
            </a:prstGeom>
            <a:noFill/>
          </p:spPr>
        </p:pic>
        <p:grpSp>
          <p:nvGrpSpPr>
            <p:cNvPr id="74" name="Group 76">
              <a:extLst>
                <a:ext uri="{FF2B5EF4-FFF2-40B4-BE49-F238E27FC236}">
                  <a16:creationId xmlns:a16="http://schemas.microsoft.com/office/drawing/2014/main" id="{E6A701F1-039E-48A0-8537-E3EC0AC68376}"/>
                </a:ext>
              </a:extLst>
            </p:cNvPr>
            <p:cNvGrpSpPr/>
            <p:nvPr/>
          </p:nvGrpSpPr>
          <p:grpSpPr>
            <a:xfrm>
              <a:off x="4129608" y="4624708"/>
              <a:ext cx="4245381" cy="1184004"/>
              <a:chOff x="4129608" y="4624708"/>
              <a:chExt cx="4245381" cy="1184004"/>
            </a:xfrm>
          </p:grpSpPr>
          <p:pic>
            <p:nvPicPr>
              <p:cNvPr id="75" name="Picture 5" descr="C:\Documents and Settings\moranfe\Local Settings\Temporary Internet Files\Content.IE5\OTT7R8VF\MC900441708[1].png">
                <a:extLst>
                  <a:ext uri="{FF2B5EF4-FFF2-40B4-BE49-F238E27FC236}">
                    <a16:creationId xmlns:a16="http://schemas.microsoft.com/office/drawing/2014/main" id="{9488105E-5EFC-45B4-8C1C-A75226ECBE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129608" y="4941168"/>
                <a:ext cx="795536" cy="795536"/>
              </a:xfrm>
              <a:prstGeom prst="rect">
                <a:avLst/>
              </a:prstGeom>
              <a:noFill/>
            </p:spPr>
          </p:pic>
          <p:sp>
            <p:nvSpPr>
              <p:cNvPr id="76" name="Minus 92">
                <a:extLst>
                  <a:ext uri="{FF2B5EF4-FFF2-40B4-BE49-F238E27FC236}">
                    <a16:creationId xmlns:a16="http://schemas.microsoft.com/office/drawing/2014/main" id="{1C02D1E3-3772-45E0-9C52-225FAD20348F}"/>
                  </a:ext>
                </a:extLst>
              </p:cNvPr>
              <p:cNvSpPr/>
              <p:nvPr/>
            </p:nvSpPr>
            <p:spPr>
              <a:xfrm>
                <a:off x="5425752" y="5041052"/>
                <a:ext cx="720080" cy="648072"/>
              </a:xfrm>
              <a:prstGeom prst="mathMinus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7" name="Equal 93">
                <a:extLst>
                  <a:ext uri="{FF2B5EF4-FFF2-40B4-BE49-F238E27FC236}">
                    <a16:creationId xmlns:a16="http://schemas.microsoft.com/office/drawing/2014/main" id="{E7A3B3A2-6A93-4BC0-9B4B-56279088D2C7}"/>
                  </a:ext>
                </a:extLst>
              </p:cNvPr>
              <p:cNvSpPr/>
              <p:nvPr/>
            </p:nvSpPr>
            <p:spPr>
              <a:xfrm>
                <a:off x="7229400" y="5013176"/>
                <a:ext cx="648072" cy="720080"/>
              </a:xfrm>
              <a:prstGeom prst="mathEqual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D686EC9-4084-4C82-B864-F4C5B92F9333}"/>
                  </a:ext>
                </a:extLst>
              </p:cNvPr>
              <p:cNvSpPr txBox="1"/>
              <p:nvPr/>
            </p:nvSpPr>
            <p:spPr>
              <a:xfrm>
                <a:off x="7839265" y="4624708"/>
                <a:ext cx="53572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4</a:t>
                </a:r>
              </a:p>
            </p:txBody>
          </p:sp>
          <p:pic>
            <p:nvPicPr>
              <p:cNvPr id="79" name="Picture 5" descr="C:\Documents and Settings\moranfe\Local Settings\Temporary Internet Files\Content.IE5\OTT7R8VF\MC900441708[1].png">
                <a:extLst>
                  <a:ext uri="{FF2B5EF4-FFF2-40B4-BE49-F238E27FC236}">
                    <a16:creationId xmlns:a16="http://schemas.microsoft.com/office/drawing/2014/main" id="{E16E672D-DA12-4683-BC0D-08E932B63E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21288" y="5013176"/>
                <a:ext cx="795536" cy="795536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2440697-F206-484A-A48F-AD65010DEAF3}"/>
              </a:ext>
            </a:extLst>
          </p:cNvPr>
          <p:cNvGrpSpPr/>
          <p:nvPr/>
        </p:nvGrpSpPr>
        <p:grpSpPr>
          <a:xfrm>
            <a:off x="5254836" y="2963652"/>
            <a:ext cx="3252141" cy="923330"/>
            <a:chOff x="4205064" y="5560812"/>
            <a:chExt cx="4355056" cy="1418926"/>
          </a:xfrm>
        </p:grpSpPr>
        <p:pic>
          <p:nvPicPr>
            <p:cNvPr id="81" name="Picture 4" descr="C:\Documents and Settings\moranfe\Local Settings\Temporary Internet Files\Content.IE5\YX8WKMHA\MC900246109[1].wmf">
              <a:extLst>
                <a:ext uri="{FF2B5EF4-FFF2-40B4-BE49-F238E27FC236}">
                  <a16:creationId xmlns:a16="http://schemas.microsoft.com/office/drawing/2014/main" id="{447EE4FE-4643-44F3-B27A-0236E631F1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05672" y="5956816"/>
              <a:ext cx="648072" cy="712544"/>
            </a:xfrm>
            <a:prstGeom prst="rect">
              <a:avLst/>
            </a:prstGeom>
            <a:noFill/>
          </p:spPr>
        </p:pic>
        <p:pic>
          <p:nvPicPr>
            <p:cNvPr id="82" name="Picture 5" descr="C:\Documents and Settings\moranfe\Local Settings\Temporary Internet Files\Content.IE5\OTT7R8VF\MC900441708[1].png">
              <a:extLst>
                <a:ext uri="{FF2B5EF4-FFF2-40B4-BE49-F238E27FC236}">
                  <a16:creationId xmlns:a16="http://schemas.microsoft.com/office/drawing/2014/main" id="{181A8AFF-97D2-43FD-9910-9095BF4C77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3948" y="5791572"/>
              <a:ext cx="795536" cy="795536"/>
            </a:xfrm>
            <a:prstGeom prst="rect">
              <a:avLst/>
            </a:prstGeom>
            <a:noFill/>
          </p:spPr>
        </p:pic>
        <p:pic>
          <p:nvPicPr>
            <p:cNvPr id="83" name="Picture 5" descr="C:\Documents and Settings\moranfe\Local Settings\Temporary Internet Files\Content.IE5\OTT7R8VF\MC900441708[1].png">
              <a:extLst>
                <a:ext uri="{FF2B5EF4-FFF2-40B4-BE49-F238E27FC236}">
                  <a16:creationId xmlns:a16="http://schemas.microsoft.com/office/drawing/2014/main" id="{2E8B98A6-422D-4BDF-A3ED-552FD35F7F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45832" y="5921404"/>
              <a:ext cx="795536" cy="795536"/>
            </a:xfrm>
            <a:prstGeom prst="rect">
              <a:avLst/>
            </a:prstGeom>
            <a:noFill/>
          </p:spPr>
        </p:pic>
        <p:grpSp>
          <p:nvGrpSpPr>
            <p:cNvPr id="84" name="Group 77">
              <a:extLst>
                <a:ext uri="{FF2B5EF4-FFF2-40B4-BE49-F238E27FC236}">
                  <a16:creationId xmlns:a16="http://schemas.microsoft.com/office/drawing/2014/main" id="{0B3E7076-9957-4372-BFB9-0F4F65115288}"/>
                </a:ext>
              </a:extLst>
            </p:cNvPr>
            <p:cNvGrpSpPr/>
            <p:nvPr/>
          </p:nvGrpSpPr>
          <p:grpSpPr>
            <a:xfrm>
              <a:off x="4205064" y="5560812"/>
              <a:ext cx="4355056" cy="1418926"/>
              <a:chOff x="4205064" y="5560812"/>
              <a:chExt cx="4355056" cy="1418926"/>
            </a:xfrm>
          </p:grpSpPr>
          <p:sp>
            <p:nvSpPr>
              <p:cNvPr id="85" name="Minus 101">
                <a:extLst>
                  <a:ext uri="{FF2B5EF4-FFF2-40B4-BE49-F238E27FC236}">
                    <a16:creationId xmlns:a16="http://schemas.microsoft.com/office/drawing/2014/main" id="{3B199647-4848-4FEE-A6E2-66B80961CCA8}"/>
                  </a:ext>
                </a:extLst>
              </p:cNvPr>
              <p:cNvSpPr/>
              <p:nvPr/>
            </p:nvSpPr>
            <p:spPr>
              <a:xfrm>
                <a:off x="5429200" y="5977156"/>
                <a:ext cx="720080" cy="648072"/>
              </a:xfrm>
              <a:prstGeom prst="mathMinus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6" name="Equal 102">
                <a:extLst>
                  <a:ext uri="{FF2B5EF4-FFF2-40B4-BE49-F238E27FC236}">
                    <a16:creationId xmlns:a16="http://schemas.microsoft.com/office/drawing/2014/main" id="{ED386420-C767-44DB-8FDF-130E4AA652D1}"/>
                  </a:ext>
                </a:extLst>
              </p:cNvPr>
              <p:cNvSpPr/>
              <p:nvPr/>
            </p:nvSpPr>
            <p:spPr>
              <a:xfrm>
                <a:off x="7232848" y="5949280"/>
                <a:ext cx="648072" cy="720080"/>
              </a:xfrm>
              <a:prstGeom prst="mathEqual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B18BE92-B14C-4067-8464-732D478A09B5}"/>
                  </a:ext>
                </a:extLst>
              </p:cNvPr>
              <p:cNvSpPr txBox="1"/>
              <p:nvPr/>
            </p:nvSpPr>
            <p:spPr>
              <a:xfrm>
                <a:off x="7842713" y="5560812"/>
                <a:ext cx="717407" cy="1418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3</a:t>
                </a:r>
              </a:p>
            </p:txBody>
          </p:sp>
          <p:pic>
            <p:nvPicPr>
              <p:cNvPr id="88" name="Picture 6" descr="C:\Documents and Settings\moranfe\Local Settings\Temporary Internet Files\Content.IE5\OTT7R8VF\MC900436906[1].png">
                <a:extLst>
                  <a:ext uri="{FF2B5EF4-FFF2-40B4-BE49-F238E27FC236}">
                    <a16:creationId xmlns:a16="http://schemas.microsoft.com/office/drawing/2014/main" id="{765B1E8E-14AC-4172-85FC-424F5092EF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05064" y="5949280"/>
                <a:ext cx="706388" cy="706388"/>
              </a:xfrm>
              <a:prstGeom prst="rect">
                <a:avLst/>
              </a:prstGeom>
              <a:noFill/>
            </p:spPr>
          </p:pic>
          <p:pic>
            <p:nvPicPr>
              <p:cNvPr id="89" name="Picture 6" descr="C:\Documents and Settings\moranfe\Local Settings\Temporary Internet Files\Content.IE5\OTT7R8VF\MC900436906[1].png">
                <a:extLst>
                  <a:ext uri="{FF2B5EF4-FFF2-40B4-BE49-F238E27FC236}">
                    <a16:creationId xmlns:a16="http://schemas.microsoft.com/office/drawing/2014/main" id="{B33731A5-E873-4733-BC26-19A33209C1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653336" y="6021288"/>
                <a:ext cx="706388" cy="706388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215328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0FB72-F19F-4CDF-B85A-7A7BDEA8C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Formal Setting – Offline Problem</a:t>
            </a:r>
            <a:endParaRPr lang="he-IL" sz="4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351D82-4EDA-4987-A6D9-610216BDD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68162"/>
            <a:ext cx="1090464" cy="72859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E81E8-8632-4A86-8067-9BD943F47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74024A-E197-4500-A138-A51431EA7564}"/>
              </a:ext>
            </a:extLst>
          </p:cNvPr>
          <p:cNvSpPr/>
          <p:nvPr/>
        </p:nvSpPr>
        <p:spPr>
          <a:xfrm>
            <a:off x="683568" y="1628800"/>
            <a:ext cx="7859216" cy="21576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b" anchorCtr="0"/>
          <a:lstStyle/>
          <a:p>
            <a:pPr marL="233363" indent="-233363" algn="just">
              <a:buFont typeface="Arial" pitchFamily="34" charset="0"/>
              <a:buChar char="•"/>
            </a:pPr>
            <a:r>
              <a:rPr lang="en-US" sz="2400" dirty="0"/>
              <a:t>Given a ground set </a:t>
            </a:r>
            <a:r>
              <a:rPr lang="en-US" sz="2400" i="1" dirty="0"/>
              <a:t>N</a:t>
            </a:r>
            <a:r>
              <a:rPr lang="en-US" sz="2400" dirty="0"/>
              <a:t>, a set function </a:t>
            </a:r>
            <a:r>
              <a:rPr lang="en-US" sz="2400" i="1" dirty="0"/>
              <a:t>f </a:t>
            </a:r>
            <a:r>
              <a:rPr lang="en-US" sz="2400" dirty="0"/>
              <a:t>: 2</a:t>
            </a:r>
            <a:r>
              <a:rPr lang="en-US" sz="2400" i="1" baseline="30000" dirty="0"/>
              <a:t>N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i="1" dirty="0">
                <a:sym typeface="Symbol"/>
              </a:rPr>
              <a:t>R</a:t>
            </a:r>
            <a:r>
              <a:rPr lang="en-US" sz="2400" dirty="0">
                <a:sym typeface="Wingdings" pitchFamily="2" charset="2"/>
              </a:rPr>
              <a:t> assigns a number to every subset of the ground set.</a:t>
            </a:r>
          </a:p>
          <a:p>
            <a:pPr marL="233363" indent="-233363" algn="just">
              <a:buFont typeface="Arial" pitchFamily="34" charset="0"/>
              <a:buChar char="•"/>
            </a:pPr>
            <a:r>
              <a:rPr lang="en-US" sz="2400" dirty="0">
                <a:sym typeface="Wingdings" pitchFamily="2" charset="2"/>
              </a:rPr>
              <a:t>A set function is </a:t>
            </a:r>
            <a:r>
              <a:rPr lang="en-US" sz="2400" i="1" dirty="0">
                <a:sym typeface="Wingdings" pitchFamily="2" charset="2"/>
              </a:rPr>
              <a:t>monotone</a:t>
            </a:r>
            <a:r>
              <a:rPr lang="en-US" sz="2400" dirty="0">
                <a:sym typeface="Wingdings" pitchFamily="2" charset="2"/>
              </a:rPr>
              <a:t> if:</a:t>
            </a:r>
          </a:p>
          <a:p>
            <a:pPr marL="517525" lvl="1" indent="-284163" algn="just">
              <a:buFont typeface="Courier New" pitchFamily="49" charset="0"/>
              <a:buChar char="o"/>
            </a:pP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A</a:t>
            </a:r>
            <a:r>
              <a:rPr lang="en-US" sz="2400" dirty="0">
                <a:sym typeface="Symbol"/>
              </a:rPr>
              <a:t>) ≤ </a:t>
            </a:r>
            <a:r>
              <a:rPr lang="en-US" sz="2400" i="1" dirty="0">
                <a:sym typeface="Symbol"/>
              </a:rPr>
              <a:t>f</a:t>
            </a:r>
            <a:r>
              <a:rPr lang="en-US" sz="2400" dirty="0">
                <a:sym typeface="Symbol"/>
              </a:rPr>
              <a:t>(</a:t>
            </a:r>
            <a:r>
              <a:rPr lang="en-US" sz="2400" i="1" dirty="0">
                <a:sym typeface="Symbol"/>
              </a:rPr>
              <a:t>B</a:t>
            </a:r>
            <a:r>
              <a:rPr lang="en-US" sz="2400" dirty="0">
                <a:sym typeface="Symbol"/>
              </a:rPr>
              <a:t>)			∀ </a:t>
            </a:r>
            <a:r>
              <a:rPr lang="en-US" sz="2400" i="1" dirty="0">
                <a:sym typeface="Symbol"/>
              </a:rPr>
              <a:t>A</a:t>
            </a:r>
            <a:r>
              <a:rPr lang="en-US" sz="2400" dirty="0">
                <a:sym typeface="Symbol"/>
              </a:rPr>
              <a:t>  </a:t>
            </a:r>
            <a:r>
              <a:rPr lang="en-US" sz="2400" i="1" dirty="0">
                <a:sym typeface="Symbol"/>
              </a:rPr>
              <a:t>B</a:t>
            </a:r>
            <a:r>
              <a:rPr lang="en-US" sz="2400" dirty="0">
                <a:sym typeface="Symbol"/>
              </a:rPr>
              <a:t>  </a:t>
            </a:r>
            <a:r>
              <a:rPr lang="en-US" sz="2400" i="1" dirty="0">
                <a:sym typeface="Symbol"/>
              </a:rPr>
              <a:t>N</a:t>
            </a:r>
            <a:endParaRPr lang="en-US" sz="2400" dirty="0">
              <a:sym typeface="Symbo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0C91CE-8D73-4034-A04A-22068E74E230}"/>
              </a:ext>
            </a:extLst>
          </p:cNvPr>
          <p:cNvSpPr/>
          <p:nvPr/>
        </p:nvSpPr>
        <p:spPr>
          <a:xfrm>
            <a:off x="683568" y="1628800"/>
            <a:ext cx="7859216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/>
              <a:t>Objective function</a:t>
            </a:r>
            <a:endParaRPr lang="he-IL" sz="2800" dirty="0"/>
          </a:p>
        </p:txBody>
      </p:sp>
      <p:sp>
        <p:nvSpPr>
          <p:cNvPr id="13" name="Rounded Rectangle 69">
            <a:extLst>
              <a:ext uri="{FF2B5EF4-FFF2-40B4-BE49-F238E27FC236}">
                <a16:creationId xmlns:a16="http://schemas.microsoft.com/office/drawing/2014/main" id="{A38AC748-EB1E-435B-BEC7-1C819A3B2BEB}"/>
              </a:ext>
            </a:extLst>
          </p:cNvPr>
          <p:cNvSpPr/>
          <p:nvPr/>
        </p:nvSpPr>
        <p:spPr>
          <a:xfrm>
            <a:off x="683568" y="3933056"/>
            <a:ext cx="7859216" cy="25202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400" dirty="0">
              <a:sym typeface="Symbo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C411BF-2216-4DDD-9F4C-947CDE800963}"/>
              </a:ext>
            </a:extLst>
          </p:cNvPr>
          <p:cNvGrpSpPr/>
          <p:nvPr/>
        </p:nvGrpSpPr>
        <p:grpSpPr>
          <a:xfrm>
            <a:off x="600177" y="4653136"/>
            <a:ext cx="1583658" cy="790765"/>
            <a:chOff x="-36512" y="1929092"/>
            <a:chExt cx="1984298" cy="106127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2C46E48-9407-41C4-91EC-2C1E783B596E}"/>
                </a:ext>
              </a:extLst>
            </p:cNvPr>
            <p:cNvGrpSpPr/>
            <p:nvPr/>
          </p:nvGrpSpPr>
          <p:grpSpPr>
            <a:xfrm>
              <a:off x="-36512" y="2276872"/>
              <a:ext cx="1048668" cy="576064"/>
              <a:chOff x="3307308" y="1340768"/>
              <a:chExt cx="2088216" cy="1008112"/>
            </a:xfrm>
          </p:grpSpPr>
          <p:sp>
            <p:nvSpPr>
              <p:cNvPr id="18" name="Donut 32">
                <a:extLst>
                  <a:ext uri="{FF2B5EF4-FFF2-40B4-BE49-F238E27FC236}">
                    <a16:creationId xmlns:a16="http://schemas.microsoft.com/office/drawing/2014/main" id="{077DF5C3-01AF-4BAC-B3EC-6158E85F638E}"/>
                  </a:ext>
                </a:extLst>
              </p:cNvPr>
              <p:cNvSpPr/>
              <p:nvPr/>
            </p:nvSpPr>
            <p:spPr>
              <a:xfrm>
                <a:off x="3851920" y="1340768"/>
                <a:ext cx="936104" cy="1008112"/>
              </a:xfrm>
              <a:prstGeom prst="donut">
                <a:avLst>
                  <a:gd name="adj" fmla="val 12173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Minus 33">
                <a:extLst>
                  <a:ext uri="{FF2B5EF4-FFF2-40B4-BE49-F238E27FC236}">
                    <a16:creationId xmlns:a16="http://schemas.microsoft.com/office/drawing/2014/main" id="{838610B3-DE62-47DE-9380-98911FAB9ED1}"/>
                  </a:ext>
                </a:extLst>
              </p:cNvPr>
              <p:cNvSpPr/>
              <p:nvPr/>
            </p:nvSpPr>
            <p:spPr>
              <a:xfrm rot="18970558">
                <a:off x="3307308" y="1614417"/>
                <a:ext cx="2088216" cy="526338"/>
              </a:xfrm>
              <a:prstGeom prst="mathMinus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6" name="Equal 30">
              <a:extLst>
                <a:ext uri="{FF2B5EF4-FFF2-40B4-BE49-F238E27FC236}">
                  <a16:creationId xmlns:a16="http://schemas.microsoft.com/office/drawing/2014/main" id="{B45C74BE-9343-448F-900B-37E257506BD1}"/>
                </a:ext>
              </a:extLst>
            </p:cNvPr>
            <p:cNvSpPr/>
            <p:nvPr/>
          </p:nvSpPr>
          <p:spPr>
            <a:xfrm>
              <a:off x="762119" y="2204865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3B8EFC-33F9-4DD1-9E07-449810FF29D2}"/>
                </a:ext>
              </a:extLst>
            </p:cNvPr>
            <p:cNvSpPr txBox="1"/>
            <p:nvPr/>
          </p:nvSpPr>
          <p:spPr>
            <a:xfrm>
              <a:off x="1331639" y="1929092"/>
              <a:ext cx="616147" cy="1061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/>
                <a:t>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34578B-E432-4836-8384-A17E417F8224}"/>
              </a:ext>
            </a:extLst>
          </p:cNvPr>
          <p:cNvGrpSpPr/>
          <p:nvPr/>
        </p:nvGrpSpPr>
        <p:grpSpPr>
          <a:xfrm>
            <a:off x="2348504" y="5518555"/>
            <a:ext cx="1457792" cy="790765"/>
            <a:chOff x="1921396" y="2989187"/>
            <a:chExt cx="1826590" cy="1061271"/>
          </a:xfrm>
        </p:grpSpPr>
        <p:pic>
          <p:nvPicPr>
            <p:cNvPr id="21" name="Picture 4" descr="C:\Documents and Settings\moranfe\Local Settings\Temporary Internet Files\Content.IE5\YX8WKMHA\MC900246109[1].wmf">
              <a:extLst>
                <a:ext uri="{FF2B5EF4-FFF2-40B4-BE49-F238E27FC236}">
                  <a16:creationId xmlns:a16="http://schemas.microsoft.com/office/drawing/2014/main" id="{D7AC57A0-EB16-46C9-BF8C-BFD1B470E4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1396" y="3284984"/>
              <a:ext cx="648072" cy="712544"/>
            </a:xfrm>
            <a:prstGeom prst="rect">
              <a:avLst/>
            </a:prstGeom>
            <a:noFill/>
          </p:spPr>
        </p:pic>
        <p:sp>
          <p:nvSpPr>
            <p:cNvPr id="22" name="Equal 36">
              <a:extLst>
                <a:ext uri="{FF2B5EF4-FFF2-40B4-BE49-F238E27FC236}">
                  <a16:creationId xmlns:a16="http://schemas.microsoft.com/office/drawing/2014/main" id="{D998F8CF-7958-4199-92B1-57061062DA7B}"/>
                </a:ext>
              </a:extLst>
            </p:cNvPr>
            <p:cNvSpPr/>
            <p:nvPr/>
          </p:nvSpPr>
          <p:spPr>
            <a:xfrm>
              <a:off x="2569468" y="3212976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D2E28A5-07BE-497B-B90D-33828EBD321E}"/>
                </a:ext>
              </a:extLst>
            </p:cNvPr>
            <p:cNvSpPr txBox="1"/>
            <p:nvPr/>
          </p:nvSpPr>
          <p:spPr>
            <a:xfrm>
              <a:off x="3131841" y="2989187"/>
              <a:ext cx="616145" cy="1061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/>
                <a:t>5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E2E267-1528-4EF2-A39E-979D2D501B0C}"/>
              </a:ext>
            </a:extLst>
          </p:cNvPr>
          <p:cNvGrpSpPr/>
          <p:nvPr/>
        </p:nvGrpSpPr>
        <p:grpSpPr>
          <a:xfrm>
            <a:off x="2295609" y="4654459"/>
            <a:ext cx="1526188" cy="790765"/>
            <a:chOff x="1849388" y="2045751"/>
            <a:chExt cx="1912291" cy="1061273"/>
          </a:xfrm>
        </p:grpSpPr>
        <p:pic>
          <p:nvPicPr>
            <p:cNvPr id="25" name="Picture 5" descr="C:\Documents and Settings\moranfe\Local Settings\Temporary Internet Files\Content.IE5\OTT7R8VF\MC900441708[1].png">
              <a:extLst>
                <a:ext uri="{FF2B5EF4-FFF2-40B4-BE49-F238E27FC236}">
                  <a16:creationId xmlns:a16="http://schemas.microsoft.com/office/drawing/2014/main" id="{7B1A788D-AC02-4590-AA62-471722BA6A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49388" y="2248996"/>
              <a:ext cx="795536" cy="795536"/>
            </a:xfrm>
            <a:prstGeom prst="rect">
              <a:avLst/>
            </a:prstGeom>
            <a:noFill/>
          </p:spPr>
        </p:pic>
        <p:sp>
          <p:nvSpPr>
            <p:cNvPr id="26" name="Equal 40">
              <a:extLst>
                <a:ext uri="{FF2B5EF4-FFF2-40B4-BE49-F238E27FC236}">
                  <a16:creationId xmlns:a16="http://schemas.microsoft.com/office/drawing/2014/main" id="{29D678B3-D725-48C1-A8C0-668EB077F4F6}"/>
                </a:ext>
              </a:extLst>
            </p:cNvPr>
            <p:cNvSpPr/>
            <p:nvPr/>
          </p:nvSpPr>
          <p:spPr>
            <a:xfrm>
              <a:off x="2569468" y="2321004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7FE794B-CFDD-430B-BB25-8ADF516FDECC}"/>
                </a:ext>
              </a:extLst>
            </p:cNvPr>
            <p:cNvSpPr txBox="1"/>
            <p:nvPr/>
          </p:nvSpPr>
          <p:spPr>
            <a:xfrm>
              <a:off x="3145532" y="2045751"/>
              <a:ext cx="616147" cy="1061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/>
                <a:t>6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760DE4A-0870-4D89-BF31-DF6323511AF1}"/>
              </a:ext>
            </a:extLst>
          </p:cNvPr>
          <p:cNvGrpSpPr/>
          <p:nvPr/>
        </p:nvGrpSpPr>
        <p:grpSpPr>
          <a:xfrm>
            <a:off x="2429525" y="3886507"/>
            <a:ext cx="1400323" cy="790765"/>
            <a:chOff x="2007096" y="1172119"/>
            <a:chExt cx="1754583" cy="1061273"/>
          </a:xfrm>
        </p:grpSpPr>
        <p:pic>
          <p:nvPicPr>
            <p:cNvPr id="29" name="Picture 6" descr="C:\Documents and Settings\moranfe\Local Settings\Temporary Internet Files\Content.IE5\OTT7R8VF\MC900436906[1].png">
              <a:extLst>
                <a:ext uri="{FF2B5EF4-FFF2-40B4-BE49-F238E27FC236}">
                  <a16:creationId xmlns:a16="http://schemas.microsoft.com/office/drawing/2014/main" id="{A1781934-A721-4A20-ACCE-62B81005D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07096" y="1484784"/>
              <a:ext cx="706388" cy="706388"/>
            </a:xfrm>
            <a:prstGeom prst="rect">
              <a:avLst/>
            </a:prstGeom>
            <a:noFill/>
          </p:spPr>
        </p:pic>
        <p:sp>
          <p:nvSpPr>
            <p:cNvPr id="30" name="Equal 44">
              <a:extLst>
                <a:ext uri="{FF2B5EF4-FFF2-40B4-BE49-F238E27FC236}">
                  <a16:creationId xmlns:a16="http://schemas.microsoft.com/office/drawing/2014/main" id="{A77D90A3-014F-4FD3-A0DF-244B9AC42E16}"/>
                </a:ext>
              </a:extLst>
            </p:cNvPr>
            <p:cNvSpPr/>
            <p:nvPr/>
          </p:nvSpPr>
          <p:spPr>
            <a:xfrm>
              <a:off x="2569468" y="1484784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FE9FACB-758E-4FF1-A4E2-05BEF02C8A4D}"/>
                </a:ext>
              </a:extLst>
            </p:cNvPr>
            <p:cNvSpPr txBox="1"/>
            <p:nvPr/>
          </p:nvSpPr>
          <p:spPr>
            <a:xfrm>
              <a:off x="3145531" y="1172119"/>
              <a:ext cx="616148" cy="1061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/>
                <a:t>7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544FC83-2374-442F-9BDD-FA5866B397A3}"/>
              </a:ext>
            </a:extLst>
          </p:cNvPr>
          <p:cNvGrpSpPr/>
          <p:nvPr/>
        </p:nvGrpSpPr>
        <p:grpSpPr>
          <a:xfrm>
            <a:off x="4146426" y="4654459"/>
            <a:ext cx="1816286" cy="790765"/>
            <a:chOff x="3901376" y="2045751"/>
            <a:chExt cx="2275778" cy="1061273"/>
          </a:xfrm>
        </p:grpSpPr>
        <p:pic>
          <p:nvPicPr>
            <p:cNvPr id="33" name="Picture 5" descr="C:\Documents and Settings\moranfe\Local Settings\Temporary Internet Files\Content.IE5\OTT7R8VF\MC900441708[1].png">
              <a:extLst>
                <a:ext uri="{FF2B5EF4-FFF2-40B4-BE49-F238E27FC236}">
                  <a16:creationId xmlns:a16="http://schemas.microsoft.com/office/drawing/2014/main" id="{B072BC51-775E-4A3D-ABCD-EFDF4B15F3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01376" y="2248996"/>
              <a:ext cx="795536" cy="795536"/>
            </a:xfrm>
            <a:prstGeom prst="rect">
              <a:avLst/>
            </a:prstGeom>
            <a:noFill/>
          </p:spPr>
        </p:pic>
        <p:sp>
          <p:nvSpPr>
            <p:cNvPr id="34" name="Equal 48">
              <a:extLst>
                <a:ext uri="{FF2B5EF4-FFF2-40B4-BE49-F238E27FC236}">
                  <a16:creationId xmlns:a16="http://schemas.microsoft.com/office/drawing/2014/main" id="{FFD46C39-5FA3-4278-BFF4-C78276A39A5B}"/>
                </a:ext>
              </a:extLst>
            </p:cNvPr>
            <p:cNvSpPr/>
            <p:nvPr/>
          </p:nvSpPr>
          <p:spPr>
            <a:xfrm>
              <a:off x="4984944" y="2321004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6C9DB2B-01F6-4ECA-9867-441AE31F7959}"/>
                </a:ext>
              </a:extLst>
            </p:cNvPr>
            <p:cNvSpPr txBox="1"/>
            <p:nvPr/>
          </p:nvSpPr>
          <p:spPr>
            <a:xfrm>
              <a:off x="5561006" y="2045751"/>
              <a:ext cx="616148" cy="1061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/>
                <a:t>8</a:t>
              </a:r>
            </a:p>
          </p:txBody>
        </p:sp>
        <p:pic>
          <p:nvPicPr>
            <p:cNvPr id="36" name="Picture 6" descr="C:\Documents and Settings\moranfe\Local Settings\Temporary Internet Files\Content.IE5\OTT7R8VF\MC900436906[1].png">
              <a:extLst>
                <a:ext uri="{FF2B5EF4-FFF2-40B4-BE49-F238E27FC236}">
                  <a16:creationId xmlns:a16="http://schemas.microsoft.com/office/drawing/2014/main" id="{22ADF0C7-DE6E-402D-91B7-5B9FF8ED95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80888" y="2348880"/>
              <a:ext cx="706388" cy="706388"/>
            </a:xfrm>
            <a:prstGeom prst="rect">
              <a:avLst/>
            </a:prstGeom>
            <a:noFill/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9D84BEA-07F5-4BCF-A6B7-1A9744D8E80B}"/>
              </a:ext>
            </a:extLst>
          </p:cNvPr>
          <p:cNvGrpSpPr/>
          <p:nvPr/>
        </p:nvGrpSpPr>
        <p:grpSpPr>
          <a:xfrm>
            <a:off x="4159010" y="3861048"/>
            <a:ext cx="2124843" cy="817547"/>
            <a:chOff x="3918516" y="1172119"/>
            <a:chExt cx="2662399" cy="1097217"/>
          </a:xfrm>
        </p:grpSpPr>
        <p:sp>
          <p:nvSpPr>
            <p:cNvPr id="38" name="Equal 52">
              <a:extLst>
                <a:ext uri="{FF2B5EF4-FFF2-40B4-BE49-F238E27FC236}">
                  <a16:creationId xmlns:a16="http://schemas.microsoft.com/office/drawing/2014/main" id="{E4C7B42A-F929-4C32-AF6C-60FBC59A2BB5}"/>
                </a:ext>
              </a:extLst>
            </p:cNvPr>
            <p:cNvSpPr/>
            <p:nvPr/>
          </p:nvSpPr>
          <p:spPr>
            <a:xfrm>
              <a:off x="4984944" y="1484784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82E265C-3D69-47FE-BE00-FA26C9638029}"/>
                </a:ext>
              </a:extLst>
            </p:cNvPr>
            <p:cNvSpPr txBox="1"/>
            <p:nvPr/>
          </p:nvSpPr>
          <p:spPr>
            <a:xfrm>
              <a:off x="5561010" y="1172119"/>
              <a:ext cx="1019905" cy="1061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/>
                <a:t>11</a:t>
              </a:r>
            </a:p>
          </p:txBody>
        </p:sp>
        <p:pic>
          <p:nvPicPr>
            <p:cNvPr id="40" name="Picture 4" descr="C:\Documents and Settings\moranfe\Local Settings\Temporary Internet Files\Content.IE5\YX8WKMHA\MC900246109[1].wmf">
              <a:extLst>
                <a:ext uri="{FF2B5EF4-FFF2-40B4-BE49-F238E27FC236}">
                  <a16:creationId xmlns:a16="http://schemas.microsoft.com/office/drawing/2014/main" id="{222FB958-4FDC-4CAE-9E06-DF8ABA641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36872" y="1556792"/>
              <a:ext cx="648072" cy="712544"/>
            </a:xfrm>
            <a:prstGeom prst="rect">
              <a:avLst/>
            </a:prstGeom>
            <a:noFill/>
          </p:spPr>
        </p:pic>
        <p:pic>
          <p:nvPicPr>
            <p:cNvPr id="41" name="Picture 6" descr="C:\Documents and Settings\moranfe\Local Settings\Temporary Internet Files\Content.IE5\OTT7R8VF\MC900436906[1].png">
              <a:extLst>
                <a:ext uri="{FF2B5EF4-FFF2-40B4-BE49-F238E27FC236}">
                  <a16:creationId xmlns:a16="http://schemas.microsoft.com/office/drawing/2014/main" id="{23E8100D-B6E0-4ADE-B751-F98EB64E6B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18516" y="1484784"/>
              <a:ext cx="706388" cy="706388"/>
            </a:xfrm>
            <a:prstGeom prst="rect">
              <a:avLst/>
            </a:prstGeom>
            <a:noFill/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41CD9AA-AC85-4D17-B0DF-A21B0B767818}"/>
              </a:ext>
            </a:extLst>
          </p:cNvPr>
          <p:cNvGrpSpPr/>
          <p:nvPr/>
        </p:nvGrpSpPr>
        <p:grpSpPr>
          <a:xfrm>
            <a:off x="4146423" y="5518555"/>
            <a:ext cx="2153769" cy="790765"/>
            <a:chOff x="3901376" y="2989191"/>
            <a:chExt cx="2698640" cy="1061273"/>
          </a:xfrm>
        </p:grpSpPr>
        <p:pic>
          <p:nvPicPr>
            <p:cNvPr id="43" name="Picture 4" descr="C:\Documents and Settings\moranfe\Local Settings\Temporary Internet Files\Content.IE5\YX8WKMHA\MC900246109[1].wmf">
              <a:extLst>
                <a:ext uri="{FF2B5EF4-FFF2-40B4-BE49-F238E27FC236}">
                  <a16:creationId xmlns:a16="http://schemas.microsoft.com/office/drawing/2014/main" id="{07BAB728-C12C-42D6-AE5B-38CF5DE2BF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36872" y="3284984"/>
              <a:ext cx="648072" cy="712544"/>
            </a:xfrm>
            <a:prstGeom prst="rect">
              <a:avLst/>
            </a:prstGeom>
            <a:noFill/>
          </p:spPr>
        </p:pic>
        <p:sp>
          <p:nvSpPr>
            <p:cNvPr id="44" name="Equal 58">
              <a:extLst>
                <a:ext uri="{FF2B5EF4-FFF2-40B4-BE49-F238E27FC236}">
                  <a16:creationId xmlns:a16="http://schemas.microsoft.com/office/drawing/2014/main" id="{1967501A-C11D-4FF0-8B93-53C395C0D312}"/>
                </a:ext>
              </a:extLst>
            </p:cNvPr>
            <p:cNvSpPr/>
            <p:nvPr/>
          </p:nvSpPr>
          <p:spPr>
            <a:xfrm>
              <a:off x="4984944" y="3212976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32B3662-9557-479B-AAA7-E029C7BFA982}"/>
                </a:ext>
              </a:extLst>
            </p:cNvPr>
            <p:cNvSpPr txBox="1"/>
            <p:nvPr/>
          </p:nvSpPr>
          <p:spPr>
            <a:xfrm>
              <a:off x="5580112" y="2989191"/>
              <a:ext cx="1019904" cy="1061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/>
                <a:t>10</a:t>
              </a:r>
            </a:p>
          </p:txBody>
        </p:sp>
        <p:pic>
          <p:nvPicPr>
            <p:cNvPr id="46" name="Picture 5" descr="C:\Documents and Settings\moranfe\Local Settings\Temporary Internet Files\Content.IE5\OTT7R8VF\MC900441708[1].png">
              <a:extLst>
                <a:ext uri="{FF2B5EF4-FFF2-40B4-BE49-F238E27FC236}">
                  <a16:creationId xmlns:a16="http://schemas.microsoft.com/office/drawing/2014/main" id="{3344F45F-3B4E-4ABF-BD28-5EA504D662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01376" y="3209528"/>
              <a:ext cx="795536" cy="795536"/>
            </a:xfrm>
            <a:prstGeom prst="rect">
              <a:avLst/>
            </a:prstGeom>
            <a:noFill/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2A3926D-44E7-456E-AF52-A9B0F29727B7}"/>
              </a:ext>
            </a:extLst>
          </p:cNvPr>
          <p:cNvGrpSpPr/>
          <p:nvPr/>
        </p:nvGrpSpPr>
        <p:grpSpPr>
          <a:xfrm>
            <a:off x="6350128" y="4654459"/>
            <a:ext cx="2182312" cy="864096"/>
            <a:chOff x="6385892" y="2045751"/>
            <a:chExt cx="2734405" cy="1159689"/>
          </a:xfrm>
        </p:grpSpPr>
        <p:pic>
          <p:nvPicPr>
            <p:cNvPr id="48" name="Picture 6" descr="C:\Documents and Settings\moranfe\Local Settings\Temporary Internet Files\Content.IE5\OTT7R8VF\MC900436906[1].png">
              <a:extLst>
                <a:ext uri="{FF2B5EF4-FFF2-40B4-BE49-F238E27FC236}">
                  <a16:creationId xmlns:a16="http://schemas.microsoft.com/office/drawing/2014/main" id="{47B0AFBA-63EB-4450-BCA3-0A7BE8EAE2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85892" y="2434580"/>
              <a:ext cx="706388" cy="706388"/>
            </a:xfrm>
            <a:prstGeom prst="rect">
              <a:avLst/>
            </a:prstGeom>
            <a:noFill/>
          </p:spPr>
        </p:pic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3E6C546-8ACF-4B0C-8544-40EA59C2E772}"/>
                </a:ext>
              </a:extLst>
            </p:cNvPr>
            <p:cNvGrpSpPr/>
            <p:nvPr/>
          </p:nvGrpSpPr>
          <p:grpSpPr>
            <a:xfrm>
              <a:off x="6584776" y="2045751"/>
              <a:ext cx="2535521" cy="1159689"/>
              <a:chOff x="6584776" y="2045751"/>
              <a:chExt cx="2535521" cy="1159689"/>
            </a:xfrm>
          </p:grpSpPr>
          <p:pic>
            <p:nvPicPr>
              <p:cNvPr id="50" name="Picture 4" descr="C:\Documents and Settings\moranfe\Local Settings\Temporary Internet Files\Content.IE5\YX8WKMHA\MC900246109[1].wmf">
                <a:extLst>
                  <a:ext uri="{FF2B5EF4-FFF2-40B4-BE49-F238E27FC236}">
                    <a16:creationId xmlns:a16="http://schemas.microsoft.com/office/drawing/2014/main" id="{7697E886-88B2-476E-A8B7-1157BC2FAF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76256" y="2492896"/>
                <a:ext cx="648072" cy="712544"/>
              </a:xfrm>
              <a:prstGeom prst="rect">
                <a:avLst/>
              </a:prstGeom>
              <a:noFill/>
            </p:spPr>
          </p:pic>
          <p:pic>
            <p:nvPicPr>
              <p:cNvPr id="51" name="Picture 5" descr="C:\Documents and Settings\moranfe\Local Settings\Temporary Internet Files\Content.IE5\OTT7R8VF\MC900441708[1].png">
                <a:extLst>
                  <a:ext uri="{FF2B5EF4-FFF2-40B4-BE49-F238E27FC236}">
                    <a16:creationId xmlns:a16="http://schemas.microsoft.com/office/drawing/2014/main" id="{C0272E93-3D9E-4F50-93C3-348205D145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84776" y="2276872"/>
                <a:ext cx="795536" cy="795536"/>
              </a:xfrm>
              <a:prstGeom prst="rect">
                <a:avLst/>
              </a:prstGeom>
              <a:noFill/>
            </p:spPr>
          </p:pic>
          <p:sp>
            <p:nvSpPr>
              <p:cNvPr id="52" name="Equal 66">
                <a:extLst>
                  <a:ext uri="{FF2B5EF4-FFF2-40B4-BE49-F238E27FC236}">
                    <a16:creationId xmlns:a16="http://schemas.microsoft.com/office/drawing/2014/main" id="{C07E1CCE-1F26-42A5-ADD5-9922D7534575}"/>
                  </a:ext>
                </a:extLst>
              </p:cNvPr>
              <p:cNvSpPr/>
              <p:nvPr/>
            </p:nvSpPr>
            <p:spPr>
              <a:xfrm>
                <a:off x="7524328" y="2321004"/>
                <a:ext cx="648072" cy="720080"/>
              </a:xfrm>
              <a:prstGeom prst="mathEqual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B49ECAE-DEF1-4BB1-AB34-2145BCC7E7B2}"/>
                  </a:ext>
                </a:extLst>
              </p:cNvPr>
              <p:cNvSpPr txBox="1"/>
              <p:nvPr/>
            </p:nvSpPr>
            <p:spPr>
              <a:xfrm>
                <a:off x="8100392" y="2045751"/>
                <a:ext cx="1019905" cy="1061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11</a:t>
                </a:r>
              </a:p>
            </p:txBody>
          </p:sp>
        </p:grp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7F11B1C4-B834-4C6E-9F81-CE45B3C98BB5}"/>
              </a:ext>
            </a:extLst>
          </p:cNvPr>
          <p:cNvSpPr/>
          <p:nvPr/>
        </p:nvSpPr>
        <p:spPr>
          <a:xfrm>
            <a:off x="683568" y="4005065"/>
            <a:ext cx="7859216" cy="20831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b" anchorCtr="0"/>
          <a:lstStyle/>
          <a:p>
            <a:pPr marL="233363" indent="-233363" algn="just">
              <a:buFont typeface="Arial" pitchFamily="34" charset="0"/>
              <a:buChar char="•"/>
            </a:pPr>
            <a:r>
              <a:rPr lang="en-US" sz="2400" dirty="0"/>
              <a:t>Input:</a:t>
            </a:r>
          </a:p>
          <a:p>
            <a:pPr marL="447675" indent="-447675" algn="just">
              <a:buFont typeface="Wingdings" panose="05000000000000000000" pitchFamily="2" charset="2"/>
              <a:buChar char="§"/>
            </a:pPr>
            <a:r>
              <a:rPr lang="en-US" sz="2400" dirty="0"/>
              <a:t>a non-negative submodular function </a:t>
            </a:r>
            <a:r>
              <a:rPr lang="en-US" sz="2400" i="1" dirty="0"/>
              <a:t>f </a:t>
            </a:r>
            <a:r>
              <a:rPr lang="en-US" sz="2400" dirty="0"/>
              <a:t>: 2</a:t>
            </a:r>
            <a:r>
              <a:rPr lang="en-US" sz="2400" i="1" baseline="30000" dirty="0"/>
              <a:t>N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i="1" dirty="0">
                <a:sym typeface="Symbol"/>
              </a:rPr>
              <a:t>R</a:t>
            </a:r>
            <a:r>
              <a:rPr lang="en-US" sz="2400" dirty="0">
                <a:sym typeface="Wingdings" pitchFamily="2" charset="2"/>
              </a:rPr>
              <a:t>.</a:t>
            </a:r>
          </a:p>
          <a:p>
            <a:pPr marL="447675" indent="-447675" algn="just">
              <a:buFont typeface="Wingdings" panose="05000000000000000000" pitchFamily="2" charset="2"/>
              <a:buChar char="§"/>
            </a:pPr>
            <a:r>
              <a:rPr lang="en-US" sz="2400" dirty="0">
                <a:sym typeface="Wingdings" pitchFamily="2" charset="2"/>
              </a:rPr>
              <a:t>a positive integer </a:t>
            </a:r>
            <a:r>
              <a:rPr lang="en-US" sz="2400" i="1" dirty="0">
                <a:sym typeface="Wingdings" pitchFamily="2" charset="2"/>
              </a:rPr>
              <a:t>k</a:t>
            </a:r>
            <a:r>
              <a:rPr lang="en-US" sz="2400" dirty="0">
                <a:sym typeface="Wingdings" pitchFamily="2" charset="2"/>
              </a:rPr>
              <a:t>.</a:t>
            </a:r>
          </a:p>
          <a:p>
            <a:pPr marL="233363" indent="-233363" algn="just">
              <a:buFont typeface="Arial" pitchFamily="34" charset="0"/>
              <a:buChar char="•"/>
            </a:pPr>
            <a:r>
              <a:rPr lang="en-US" sz="2400" dirty="0">
                <a:sym typeface="Wingdings" pitchFamily="2" charset="2"/>
              </a:rPr>
              <a:t>Objective: output a set </a:t>
            </a:r>
            <a:r>
              <a:rPr lang="en-US" sz="2400" i="1" dirty="0">
                <a:sym typeface="Wingdings" pitchFamily="2" charset="2"/>
              </a:rPr>
              <a:t>S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>
                <a:sym typeface="Symbol" panose="05050102010706020507" pitchFamily="18" charset="2"/>
              </a:rPr>
              <a:t> </a:t>
            </a:r>
            <a:r>
              <a:rPr lang="en-US" sz="2400" i="1" dirty="0">
                <a:sym typeface="Symbol" panose="05050102010706020507" pitchFamily="18" charset="2"/>
              </a:rPr>
              <a:t>N</a:t>
            </a:r>
            <a:r>
              <a:rPr lang="en-US" sz="2400" dirty="0">
                <a:sym typeface="Symbol" panose="05050102010706020507" pitchFamily="18" charset="2"/>
              </a:rPr>
              <a:t> of size at most </a:t>
            </a:r>
            <a:r>
              <a:rPr lang="en-US" sz="2400" i="1" dirty="0">
                <a:sym typeface="Symbol" panose="05050102010706020507" pitchFamily="18" charset="2"/>
              </a:rPr>
              <a:t>k</a:t>
            </a:r>
            <a:r>
              <a:rPr lang="en-US" sz="2400" dirty="0">
                <a:sym typeface="Symbol" panose="05050102010706020507" pitchFamily="18" charset="2"/>
              </a:rPr>
              <a:t> maximizing </a:t>
            </a:r>
            <a:r>
              <a:rPr lang="en-US" sz="2400" i="1" dirty="0">
                <a:sym typeface="Symbol" panose="05050102010706020507" pitchFamily="18" charset="2"/>
              </a:rPr>
              <a:t>f</a:t>
            </a:r>
            <a:r>
              <a:rPr lang="en-US" sz="2400" dirty="0">
                <a:sym typeface="Symbol" panose="05050102010706020507" pitchFamily="18" charset="2"/>
              </a:rPr>
              <a:t>.</a:t>
            </a:r>
            <a:endParaRPr lang="en-US" sz="2400" dirty="0">
              <a:sym typeface="Wingdings" pitchFamily="2" charset="2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EB624DD-E0F1-4A98-B2C5-16EEC26735EF}"/>
              </a:ext>
            </a:extLst>
          </p:cNvPr>
          <p:cNvSpPr/>
          <p:nvPr/>
        </p:nvSpPr>
        <p:spPr>
          <a:xfrm>
            <a:off x="683568" y="4005064"/>
            <a:ext cx="7859216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/>
              <a:t>Problem of Interest</a:t>
            </a:r>
            <a:endParaRPr lang="he-IL" sz="2800" dirty="0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F9BF3C3D-CD89-4C6D-ACFA-AAB0C2361A19}"/>
              </a:ext>
            </a:extLst>
          </p:cNvPr>
          <p:cNvSpPr/>
          <p:nvPr/>
        </p:nvSpPr>
        <p:spPr>
          <a:xfrm>
            <a:off x="2699792" y="2314992"/>
            <a:ext cx="5760640" cy="2122120"/>
          </a:xfrm>
          <a:prstGeom prst="cloudCallout">
            <a:avLst>
              <a:gd name="adj1" fmla="val -31926"/>
              <a:gd name="adj2" fmla="val 74565"/>
            </a:avLst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algn="ctr"/>
            <a:r>
              <a:rPr lang="en-US" sz="2800" dirty="0"/>
              <a:t>Sometimes </a:t>
            </a:r>
            <a:r>
              <a:rPr lang="en-US" sz="2800" dirty="0" smtClean="0"/>
              <a:t>we</a:t>
            </a:r>
            <a:r>
              <a:rPr lang="he-IL" sz="2800" dirty="0" smtClean="0"/>
              <a:t> </a:t>
            </a:r>
            <a:r>
              <a:rPr lang="en-US" sz="2800" dirty="0"/>
              <a:t>also assume </a:t>
            </a:r>
            <a:r>
              <a:rPr lang="en-US" sz="2800" dirty="0" smtClean="0"/>
              <a:t>monotonicity</a:t>
            </a:r>
            <a:r>
              <a:rPr lang="en-US" sz="2800" dirty="0"/>
              <a:t>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37734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0" grpId="0" animBg="1"/>
      <p:bldP spid="91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473A42-FA2C-4566-AA8D-2F5311D45A01}"/>
              </a:ext>
            </a:extLst>
          </p:cNvPr>
          <p:cNvSpPr/>
          <p:nvPr/>
        </p:nvSpPr>
        <p:spPr>
          <a:xfrm>
            <a:off x="611560" y="1412776"/>
            <a:ext cx="8075240" cy="51845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800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0790"/>
            <a:ext cx="8229600" cy="715962"/>
          </a:xfrm>
        </p:spPr>
        <p:txBody>
          <a:bodyPr>
            <a:noAutofit/>
          </a:bodyPr>
          <a:lstStyle/>
          <a:p>
            <a:pPr>
              <a:spcAft>
                <a:spcPct val="30000"/>
              </a:spcAft>
              <a:buFontTx/>
              <a:buNone/>
            </a:pPr>
            <a:r>
              <a:rPr lang="en-US" dirty="0"/>
              <a:t>Example 1: Set Cover</a:t>
            </a:r>
            <a:endParaRPr lang="en-US" altLang="en-US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899592" y="1844824"/>
            <a:ext cx="7488832" cy="20162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3363" indent="-233363">
              <a:lnSpc>
                <a:spcPts val="3200"/>
              </a:lnSpc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400" dirty="0"/>
              <a:t>Elements </a:t>
            </a:r>
            <a:r>
              <a:rPr lang="en-US" sz="2400" i="1" dirty="0"/>
              <a:t>E</a:t>
            </a:r>
            <a:r>
              <a:rPr lang="en-US" sz="2400" dirty="0"/>
              <a:t> = {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i="1" dirty="0"/>
              <a:t>e</a:t>
            </a:r>
            <a:r>
              <a:rPr lang="en-US" sz="2400" i="1" baseline="-25000" dirty="0"/>
              <a:t>n</a:t>
            </a:r>
            <a:r>
              <a:rPr lang="en-US" sz="2400" dirty="0"/>
              <a:t>} and sets </a:t>
            </a:r>
            <a:r>
              <a:rPr lang="en-US" sz="2400" i="1" dirty="0"/>
              <a:t>s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s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i="1" dirty="0" err="1"/>
              <a:t>s</a:t>
            </a:r>
            <a:r>
              <a:rPr lang="en-US" sz="2400" i="1" baseline="-25000" dirty="0" err="1"/>
              <a:t>m</a:t>
            </a:r>
            <a:r>
              <a:rPr lang="en-US" sz="2400" dirty="0"/>
              <a:t> </a:t>
            </a:r>
            <a:r>
              <a:rPr lang="en-US" sz="2400" dirty="0">
                <a:sym typeface="Symbol"/>
              </a:rPr>
              <a:t> </a:t>
            </a:r>
            <a:r>
              <a:rPr lang="en-US" sz="2400" i="1" dirty="0">
                <a:sym typeface="Symbol"/>
              </a:rPr>
              <a:t>E.</a:t>
            </a:r>
          </a:p>
          <a:p>
            <a:pPr marL="233363" indent="-233363">
              <a:lnSpc>
                <a:spcPts val="3200"/>
              </a:lnSpc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400" dirty="0">
                <a:sym typeface="Symbol"/>
              </a:rPr>
              <a:t>Problem: find </a:t>
            </a:r>
            <a:r>
              <a:rPr lang="en-US" sz="2400" i="1" dirty="0">
                <a:sym typeface="Symbol"/>
              </a:rPr>
              <a:t>k</a:t>
            </a:r>
            <a:r>
              <a:rPr lang="en-US" sz="2400" dirty="0">
                <a:sym typeface="Symbol"/>
              </a:rPr>
              <a:t> sets that cover together as many elements as possible.</a:t>
            </a:r>
          </a:p>
        </p:txBody>
      </p:sp>
      <p:sp>
        <p:nvSpPr>
          <p:cNvPr id="3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6248" y="6356350"/>
            <a:ext cx="2133600" cy="365125"/>
          </a:xfrm>
        </p:spPr>
        <p:txBody>
          <a:bodyPr/>
          <a:lstStyle/>
          <a:p>
            <a:fld id="{6D6A4B56-60CD-4619-9AC4-C8199308464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42691" name="Picture 3" descr="C:\Users\Julia\AppData\Local\Microsoft\Windows\INetCache\IE\JDBY80EK\sun-behind-cloud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48680"/>
            <a:ext cx="1138078" cy="622149"/>
          </a:xfrm>
          <a:prstGeom prst="rect">
            <a:avLst/>
          </a:prstGeom>
          <a:noFill/>
        </p:spPr>
      </p:pic>
      <p:grpSp>
        <p:nvGrpSpPr>
          <p:cNvPr id="79" name="Group 78"/>
          <p:cNvGrpSpPr/>
          <p:nvPr/>
        </p:nvGrpSpPr>
        <p:grpSpPr>
          <a:xfrm>
            <a:off x="1619672" y="4005064"/>
            <a:ext cx="6048672" cy="2520280"/>
            <a:chOff x="1547664" y="3861048"/>
            <a:chExt cx="6048672" cy="2520280"/>
          </a:xfrm>
        </p:grpSpPr>
        <p:grpSp>
          <p:nvGrpSpPr>
            <p:cNvPr id="33" name="Group 32"/>
            <p:cNvGrpSpPr/>
            <p:nvPr/>
          </p:nvGrpSpPr>
          <p:grpSpPr>
            <a:xfrm>
              <a:off x="1547664" y="4221088"/>
              <a:ext cx="2568931" cy="1368152"/>
              <a:chOff x="1259632" y="4797152"/>
              <a:chExt cx="2232248" cy="100811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259632" y="4797152"/>
                <a:ext cx="2232248" cy="1008112"/>
              </a:xfrm>
              <a:prstGeom prst="ellipse">
                <a:avLst/>
              </a:prstGeom>
              <a:noFill/>
              <a:ln w="444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087378" y="4994012"/>
                <a:ext cx="388901" cy="385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i="1" dirty="0"/>
                  <a:t>s</a:t>
                </a:r>
                <a:r>
                  <a:rPr lang="en-US" sz="2800" b="1" baseline="-25000" dirty="0"/>
                  <a:t>1</a:t>
                </a: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3059832" y="3861048"/>
              <a:ext cx="2568931" cy="1368152"/>
              <a:chOff x="1259632" y="4797152"/>
              <a:chExt cx="2232248" cy="1008112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1259632" y="4797152"/>
                <a:ext cx="2232248" cy="1008112"/>
              </a:xfrm>
              <a:prstGeom prst="ellipse">
                <a:avLst/>
              </a:prstGeom>
              <a:noFill/>
              <a:ln w="444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87569" y="4903269"/>
                <a:ext cx="388901" cy="385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i="1" dirty="0"/>
                  <a:t>s</a:t>
                </a:r>
                <a:r>
                  <a:rPr lang="en-US" sz="2800" b="1" baseline="-25000" dirty="0"/>
                  <a:t>2</a:t>
                </a: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2579133" y="5013176"/>
              <a:ext cx="2568931" cy="1368152"/>
              <a:chOff x="1259632" y="4797152"/>
              <a:chExt cx="2232248" cy="1008112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1259632" y="4797152"/>
                <a:ext cx="2232248" cy="1008112"/>
              </a:xfrm>
              <a:prstGeom prst="ellipse">
                <a:avLst/>
              </a:prstGeom>
              <a:noFill/>
              <a:ln w="444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087378" y="5228986"/>
                <a:ext cx="388901" cy="385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i="1" dirty="0"/>
                  <a:t>s</a:t>
                </a:r>
                <a:r>
                  <a:rPr lang="en-US" sz="2800" b="1" baseline="-25000" dirty="0"/>
                  <a:t>5</a:t>
                </a: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5027405" y="4077072"/>
              <a:ext cx="2568931" cy="1368152"/>
              <a:chOff x="1259632" y="4797152"/>
              <a:chExt cx="2232248" cy="1008112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1259632" y="4797152"/>
                <a:ext cx="2232248" cy="1008112"/>
              </a:xfrm>
              <a:prstGeom prst="ellipse">
                <a:avLst/>
              </a:prstGeom>
              <a:noFill/>
              <a:ln w="444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454986" y="4956328"/>
                <a:ext cx="388901" cy="385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i="1" dirty="0"/>
                  <a:t>s</a:t>
                </a:r>
                <a:r>
                  <a:rPr lang="en-US" sz="2800" b="1" baseline="-25000" dirty="0"/>
                  <a:t>3</a:t>
                </a: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4283968" y="4797152"/>
              <a:ext cx="2568931" cy="1368152"/>
              <a:chOff x="1259632" y="4797152"/>
              <a:chExt cx="2232248" cy="1008112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1259632" y="4797152"/>
                <a:ext cx="2232248" cy="1008112"/>
              </a:xfrm>
              <a:prstGeom prst="ellipse">
                <a:avLst/>
              </a:prstGeom>
              <a:noFill/>
              <a:ln w="444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87569" y="5274679"/>
                <a:ext cx="388901" cy="385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i="1" dirty="0"/>
                  <a:t>s</a:t>
                </a:r>
                <a:r>
                  <a:rPr lang="en-US" sz="2800" b="1" i="1" baseline="-25000" dirty="0"/>
                  <a:t>4</a:t>
                </a:r>
                <a:endParaRPr lang="en-US" sz="2800" b="1" baseline="-25000" dirty="0"/>
              </a:p>
            </p:txBody>
          </p:sp>
        </p:grpSp>
      </p:grpSp>
      <p:sp>
        <p:nvSpPr>
          <p:cNvPr id="24" name="Rounded Rectangle 22">
            <a:extLst>
              <a:ext uri="{FF2B5EF4-FFF2-40B4-BE49-F238E27FC236}">
                <a16:creationId xmlns:a16="http://schemas.microsoft.com/office/drawing/2014/main" id="{DA22AF16-F31E-4BFD-9105-44549E3C9832}"/>
              </a:ext>
            </a:extLst>
          </p:cNvPr>
          <p:cNvSpPr/>
          <p:nvPr/>
        </p:nvSpPr>
        <p:spPr bwMode="auto">
          <a:xfrm>
            <a:off x="899592" y="1556791"/>
            <a:ext cx="7488832" cy="239542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3363" indent="-233363">
              <a:lnSpc>
                <a:spcPts val="3200"/>
              </a:lnSpc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400" dirty="0"/>
              <a:t>Elements </a:t>
            </a:r>
            <a:r>
              <a:rPr lang="en-US" sz="2400" i="1" dirty="0"/>
              <a:t>E</a:t>
            </a:r>
            <a:r>
              <a:rPr lang="en-US" sz="2400" dirty="0"/>
              <a:t> = {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i="1" dirty="0"/>
              <a:t>e</a:t>
            </a:r>
            <a:r>
              <a:rPr lang="en-US" sz="2400" i="1" baseline="-25000" dirty="0"/>
              <a:t>n</a:t>
            </a:r>
            <a:r>
              <a:rPr lang="en-US" sz="2400" dirty="0"/>
              <a:t>} and sets </a:t>
            </a:r>
            <a:r>
              <a:rPr lang="en-US" sz="2400" i="1" dirty="0"/>
              <a:t>s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s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i="1" dirty="0" err="1"/>
              <a:t>s</a:t>
            </a:r>
            <a:r>
              <a:rPr lang="en-US" sz="2400" i="1" baseline="-25000" dirty="0" err="1"/>
              <a:t>m</a:t>
            </a:r>
            <a:r>
              <a:rPr lang="en-US" sz="2400" dirty="0"/>
              <a:t> </a:t>
            </a:r>
            <a:r>
              <a:rPr lang="en-US" sz="2400" dirty="0">
                <a:sym typeface="Symbol"/>
              </a:rPr>
              <a:t> </a:t>
            </a:r>
            <a:r>
              <a:rPr lang="en-US" sz="2400" i="1" dirty="0">
                <a:sym typeface="Symbol"/>
              </a:rPr>
              <a:t>E.</a:t>
            </a:r>
          </a:p>
          <a:p>
            <a:pPr marL="233363" indent="-233363">
              <a:lnSpc>
                <a:spcPts val="3200"/>
              </a:lnSpc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400" dirty="0">
                <a:sym typeface="Symbol"/>
              </a:rPr>
              <a:t>Formally, for every </a:t>
            </a:r>
            <a:r>
              <a:rPr lang="en-US" sz="2400" i="1" dirty="0">
                <a:sym typeface="Symbol"/>
              </a:rPr>
              <a:t>S</a:t>
            </a:r>
            <a:r>
              <a:rPr lang="en-US" sz="2400" dirty="0">
                <a:sym typeface="Symbol"/>
              </a:rPr>
              <a:t> = {</a:t>
            </a:r>
            <a:r>
              <a:rPr lang="en-US" sz="2400" i="1" dirty="0">
                <a:sym typeface="Symbol"/>
              </a:rPr>
              <a:t>s</a:t>
            </a:r>
            <a:r>
              <a:rPr lang="en-US" sz="2400" i="1" baseline="-25000" dirty="0">
                <a:sym typeface="Symbol"/>
              </a:rPr>
              <a:t>i</a:t>
            </a:r>
            <a:r>
              <a:rPr lang="en-US" baseline="-50000" dirty="0">
                <a:sym typeface="Symbol"/>
              </a:rPr>
              <a:t>1</a:t>
            </a:r>
            <a:r>
              <a:rPr lang="en-US" sz="2400" dirty="0">
                <a:sym typeface="Symbol"/>
              </a:rPr>
              <a:t>, </a:t>
            </a:r>
            <a:r>
              <a:rPr lang="en-US" sz="2400" i="1" dirty="0">
                <a:sym typeface="Symbol"/>
              </a:rPr>
              <a:t>s</a:t>
            </a:r>
            <a:r>
              <a:rPr lang="en-US" sz="2400" i="1" baseline="-25000" dirty="0">
                <a:sym typeface="Symbol"/>
              </a:rPr>
              <a:t>i</a:t>
            </a:r>
            <a:r>
              <a:rPr lang="en-US" baseline="-50000" dirty="0">
                <a:sym typeface="Symbol"/>
              </a:rPr>
              <a:t>2</a:t>
            </a:r>
            <a:r>
              <a:rPr lang="en-US" sz="2400" dirty="0">
                <a:sym typeface="Symbol"/>
              </a:rPr>
              <a:t>, …, </a:t>
            </a:r>
            <a:r>
              <a:rPr lang="en-US" sz="2400" i="1" dirty="0" err="1">
                <a:sym typeface="Symbol"/>
              </a:rPr>
              <a:t>s</a:t>
            </a:r>
            <a:r>
              <a:rPr lang="en-US" sz="2400" i="1" baseline="-25000" dirty="0" err="1">
                <a:sym typeface="Symbol"/>
              </a:rPr>
              <a:t>i</a:t>
            </a:r>
            <a:r>
              <a:rPr lang="en-US" i="1" baseline="-50000" dirty="0" err="1">
                <a:sym typeface="Symbol"/>
              </a:rPr>
              <a:t>k</a:t>
            </a:r>
            <a:r>
              <a:rPr lang="en-US" sz="2400" dirty="0">
                <a:sym typeface="Symbol"/>
              </a:rPr>
              <a:t>} the objective is 			</a:t>
            </a:r>
          </a:p>
          <a:p>
            <a:pPr marL="233363" indent="-233363">
              <a:lnSpc>
                <a:spcPts val="3200"/>
              </a:lnSpc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400" dirty="0">
                <a:sym typeface="Symbol"/>
              </a:rPr>
              <a:t>Observation: </a:t>
            </a:r>
            <a:r>
              <a:rPr lang="en-US" sz="2400" i="1" dirty="0">
                <a:sym typeface="Symbol"/>
              </a:rPr>
              <a:t>f</a:t>
            </a:r>
            <a:r>
              <a:rPr lang="en-US" sz="2400" dirty="0">
                <a:sym typeface="Symbol"/>
              </a:rPr>
              <a:t>(</a:t>
            </a:r>
            <a:r>
              <a:rPr lang="en-US" sz="2400" i="1" dirty="0">
                <a:sym typeface="Symbol"/>
              </a:rPr>
              <a:t>S</a:t>
            </a:r>
            <a:r>
              <a:rPr lang="en-US" sz="2400" dirty="0">
                <a:sym typeface="Symbol"/>
              </a:rPr>
              <a:t>) is a non-negative monotone submodular function.</a:t>
            </a:r>
            <a:endParaRPr lang="en-US" sz="2400" dirty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151330"/>
              </p:ext>
            </p:extLst>
          </p:nvPr>
        </p:nvGraphicFramePr>
        <p:xfrm>
          <a:off x="3744391" y="2636912"/>
          <a:ext cx="176371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4" imgW="977760" imgH="355320" progId="Equation.3">
                  <p:embed/>
                </p:oleObj>
              </mc:Choice>
              <mc:Fallback>
                <p:oleObj name="Equation" r:id="rId4" imgW="977760" imgH="355320" progId="Equation.3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391" y="2636912"/>
                        <a:ext cx="1763713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033DA80A-B503-4F8B-AFC7-6B79D59B33C5}"/>
              </a:ext>
            </a:extLst>
          </p:cNvPr>
          <p:cNvSpPr/>
          <p:nvPr/>
        </p:nvSpPr>
        <p:spPr>
          <a:xfrm>
            <a:off x="899592" y="3933056"/>
            <a:ext cx="7272808" cy="1493005"/>
          </a:xfrm>
          <a:prstGeom prst="cloudCallout">
            <a:avLst>
              <a:gd name="adj1" fmla="val 19274"/>
              <a:gd name="adj2" fmla="val -72196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ysClr val="windowText" lastClr="000000"/>
                </a:solidFill>
              </a:rPr>
              <a:t>Standard “monotone” problem.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ysClr val="windowText" lastClr="000000"/>
                </a:solidFill>
              </a:rPr>
              <a:t>Good to keep in mind as intuition.</a:t>
            </a:r>
            <a:endParaRPr lang="he-IL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1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allAtOnce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30531</TotalTime>
  <Words>2300</Words>
  <Application>Microsoft Office PowerPoint</Application>
  <PresentationFormat>On-screen Show (4:3)</PresentationFormat>
  <Paragraphs>381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Cambria Math</vt:lpstr>
      <vt:lpstr>Courier New</vt:lpstr>
      <vt:lpstr>Symbol</vt:lpstr>
      <vt:lpstr>Times New Roman</vt:lpstr>
      <vt:lpstr>Wingdings</vt:lpstr>
      <vt:lpstr>Office Theme</vt:lpstr>
      <vt:lpstr>Equation</vt:lpstr>
      <vt:lpstr>Streaming Algorithms for Cardinality Constrained Submodular Maximization</vt:lpstr>
      <vt:lpstr>Submodular Maximization: What and Why</vt:lpstr>
      <vt:lpstr>Brief History of Submodular Max.</vt:lpstr>
      <vt:lpstr>Standard Summarization Tasks</vt:lpstr>
      <vt:lpstr>Standard Summarization Tasks (cont.)</vt:lpstr>
      <vt:lpstr>Standard Summarization Tasks (cont.)</vt:lpstr>
      <vt:lpstr>Formal Setting – Offline Problem</vt:lpstr>
      <vt:lpstr>Formal Setting – Offline Problem</vt:lpstr>
      <vt:lpstr>Example 1: Set Cover</vt:lpstr>
      <vt:lpstr>Example 2: Unbalanced Cut</vt:lpstr>
      <vt:lpstr>Offline State-of-the-Art</vt:lpstr>
      <vt:lpstr>Formal Setting – Streaming Problem</vt:lpstr>
      <vt:lpstr>Results</vt:lpstr>
      <vt:lpstr>Tool: Knowing the value of OPT</vt:lpstr>
      <vt:lpstr>Algorithm for Monotone Functions</vt:lpstr>
      <vt:lpstr>Algorithm for General Functions</vt:lpstr>
      <vt:lpstr>Simple 1/3-Approximation</vt:lpstr>
      <vt:lpstr>Simple 1/3-Approximation (cont.)</vt:lpstr>
      <vt:lpstr>Improving to 1/2-Approximation</vt:lpstr>
      <vt:lpstr>Hardness for General Functions</vt:lpstr>
      <vt:lpstr>Hardness for General Functions (cont).</vt:lpstr>
      <vt:lpstr>Hardness for Monotone Functions – First Attempt</vt:lpstr>
      <vt:lpstr>First Attempt (cont.)</vt:lpstr>
      <vt:lpstr>First Attempt (cont.)</vt:lpstr>
      <vt:lpstr>Closing the Deal</vt:lpstr>
      <vt:lpstr>Related Results</vt:lpstr>
      <vt:lpstr>Related Open Problems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Feldman Moran</dc:creator>
  <cp:lastModifiedBy>Moran</cp:lastModifiedBy>
  <cp:revision>1613</cp:revision>
  <dcterms:created xsi:type="dcterms:W3CDTF">2009-11-07T08:14:49Z</dcterms:created>
  <dcterms:modified xsi:type="dcterms:W3CDTF">2022-05-08T12:32:26Z</dcterms:modified>
</cp:coreProperties>
</file>